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86" r:id="rId5"/>
    <p:sldId id="260" r:id="rId6"/>
    <p:sldId id="261" r:id="rId7"/>
    <p:sldId id="262" r:id="rId8"/>
    <p:sldId id="284" r:id="rId9"/>
    <p:sldId id="285" r:id="rId10"/>
    <p:sldId id="264" r:id="rId11"/>
    <p:sldId id="265" r:id="rId12"/>
    <p:sldId id="266" r:id="rId13"/>
    <p:sldId id="275" r:id="rId14"/>
    <p:sldId id="267" r:id="rId15"/>
    <p:sldId id="293" r:id="rId16"/>
    <p:sldId id="277" r:id="rId17"/>
    <p:sldId id="268" r:id="rId18"/>
    <p:sldId id="269" r:id="rId19"/>
    <p:sldId id="270" r:id="rId20"/>
    <p:sldId id="282" r:id="rId21"/>
    <p:sldId id="283" r:id="rId22"/>
    <p:sldId id="288" r:id="rId23"/>
    <p:sldId id="289" r:id="rId24"/>
    <p:sldId id="290" r:id="rId25"/>
    <p:sldId id="271" r:id="rId26"/>
    <p:sldId id="291" r:id="rId27"/>
    <p:sldId id="292"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94709" autoAdjust="0"/>
  </p:normalViewPr>
  <p:slideViewPr>
    <p:cSldViewPr snapToGrid="0">
      <p:cViewPr varScale="1">
        <p:scale>
          <a:sx n="109" d="100"/>
          <a:sy n="109"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2A54C80-263E-416B-A8E0-580EDEADCBDC}" type="datetimeFigureOut">
              <a:rPr lang="en-US" dirty="0"/>
              <a:t>2/19/21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2/19/21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CFAB7-B5E3-47C2-A4F7-1383B912785C}"/>
              </a:ext>
            </a:extLst>
          </p:cNvPr>
          <p:cNvSpPr>
            <a:spLocks noGrp="1"/>
          </p:cNvSpPr>
          <p:nvPr>
            <p:ph type="ctrTitle"/>
          </p:nvPr>
        </p:nvSpPr>
        <p:spPr>
          <a:xfrm>
            <a:off x="1090986" y="1670319"/>
            <a:ext cx="7766936" cy="2246244"/>
          </a:xfrm>
        </p:spPr>
        <p:txBody>
          <a:bodyPr>
            <a:noAutofit/>
          </a:bodyPr>
          <a:lstStyle/>
          <a:p>
            <a:pPr algn="ctr"/>
            <a:r>
              <a:rPr lang="de-AT" sz="4400" dirty="0"/>
              <a:t>Interkultureller und interreligiöser Dialog im Kamerun </a:t>
            </a:r>
          </a:p>
        </p:txBody>
      </p:sp>
      <p:sp>
        <p:nvSpPr>
          <p:cNvPr id="3" name="Untertitel 2">
            <a:extLst>
              <a:ext uri="{FF2B5EF4-FFF2-40B4-BE49-F238E27FC236}">
                <a16:creationId xmlns:a16="http://schemas.microsoft.com/office/drawing/2014/main" id="{874BF83B-80B7-4777-968F-9DF9237009DB}"/>
              </a:ext>
            </a:extLst>
          </p:cNvPr>
          <p:cNvSpPr>
            <a:spLocks noGrp="1"/>
          </p:cNvSpPr>
          <p:nvPr>
            <p:ph type="subTitle" idx="1"/>
          </p:nvPr>
        </p:nvSpPr>
        <p:spPr>
          <a:xfrm>
            <a:off x="960561" y="4478384"/>
            <a:ext cx="8521369" cy="1152395"/>
          </a:xfrm>
        </p:spPr>
        <p:txBody>
          <a:bodyPr>
            <a:normAutofit lnSpcReduction="10000"/>
          </a:bodyPr>
          <a:lstStyle/>
          <a:p>
            <a:pPr algn="ctr"/>
            <a:r>
              <a:rPr lang="de-AT" sz="2800" dirty="0"/>
              <a:t>P. Gerald Funwie </a:t>
            </a:r>
            <a:r>
              <a:rPr lang="de-AT" sz="2800" dirty="0" err="1"/>
              <a:t>Azongwa</a:t>
            </a:r>
            <a:r>
              <a:rPr lang="de-AT" sz="2800" dirty="0"/>
              <a:t> SP</a:t>
            </a:r>
          </a:p>
          <a:p>
            <a:pPr algn="ctr"/>
            <a:r>
              <a:rPr lang="de-AT" sz="2000" dirty="0"/>
              <a:t>Theologe und Religionswissenschaftler, Rektor der Piaristen in St. Thekla/des Piaristenkollegiums St. Thekla  (Pfarre zur Frohen Botschaft</a:t>
            </a:r>
            <a:r>
              <a:rPr lang="de-AT" dirty="0"/>
              <a:t>)</a:t>
            </a:r>
          </a:p>
        </p:txBody>
      </p:sp>
    </p:spTree>
    <p:extLst>
      <p:ext uri="{BB962C8B-B14F-4D97-AF65-F5344CB8AC3E}">
        <p14:creationId xmlns:p14="http://schemas.microsoft.com/office/powerpoint/2010/main" val="418269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34112-BC22-4C18-8883-FDEB3077B3F5}"/>
              </a:ext>
            </a:extLst>
          </p:cNvPr>
          <p:cNvSpPr>
            <a:spLocks noGrp="1"/>
          </p:cNvSpPr>
          <p:nvPr>
            <p:ph type="title"/>
          </p:nvPr>
        </p:nvSpPr>
        <p:spPr>
          <a:xfrm>
            <a:off x="677334" y="609600"/>
            <a:ext cx="8596668" cy="885092"/>
          </a:xfrm>
        </p:spPr>
        <p:txBody>
          <a:bodyPr/>
          <a:lstStyle/>
          <a:p>
            <a:r>
              <a:rPr lang="de-AT" b="1" dirty="0"/>
              <a:t>Herausforderung Zusammenleben</a:t>
            </a:r>
          </a:p>
        </p:txBody>
      </p:sp>
      <p:sp>
        <p:nvSpPr>
          <p:cNvPr id="3" name="Inhaltsplatzhalter 2">
            <a:extLst>
              <a:ext uri="{FF2B5EF4-FFF2-40B4-BE49-F238E27FC236}">
                <a16:creationId xmlns:a16="http://schemas.microsoft.com/office/drawing/2014/main" id="{05160134-F95B-47C3-A667-411E01695E8B}"/>
              </a:ext>
            </a:extLst>
          </p:cNvPr>
          <p:cNvSpPr>
            <a:spLocks noGrp="1"/>
          </p:cNvSpPr>
          <p:nvPr>
            <p:ph idx="1"/>
          </p:nvPr>
        </p:nvSpPr>
        <p:spPr>
          <a:xfrm>
            <a:off x="865238" y="1714500"/>
            <a:ext cx="8408763" cy="4739054"/>
          </a:xfrm>
        </p:spPr>
        <p:txBody>
          <a:bodyPr>
            <a:noAutofit/>
          </a:bodyPr>
          <a:lstStyle/>
          <a:p>
            <a:r>
              <a:rPr lang="de-AT" sz="2000" dirty="0">
                <a:latin typeface="Times New Roman" panose="02020603050405020304" pitchFamily="18" charset="0"/>
                <a:cs typeface="Times New Roman" panose="02020603050405020304" pitchFamily="18" charset="0"/>
              </a:rPr>
              <a:t>Kamerun als politische Einheit wurde mit dem Ziel geschaffen, alle diese unterschiedlichen Einheiten mit ihren Unterschieden </a:t>
            </a:r>
            <a:r>
              <a:rPr lang="de-AT" sz="2000" b="1" dirty="0">
                <a:latin typeface="Times New Roman" panose="02020603050405020304" pitchFamily="18" charset="0"/>
                <a:cs typeface="Times New Roman" panose="02020603050405020304" pitchFamily="18" charset="0"/>
              </a:rPr>
              <a:t>in Geschicht</a:t>
            </a:r>
            <a:r>
              <a:rPr lang="de-AT" sz="2000" b="1" strike="sngStrike" dirty="0">
                <a:latin typeface="Times New Roman" panose="02020603050405020304" pitchFamily="18" charset="0"/>
                <a:cs typeface="Times New Roman" panose="02020603050405020304" pitchFamily="18" charset="0"/>
              </a:rPr>
              <a:t>e</a:t>
            </a:r>
            <a:r>
              <a:rPr lang="de-AT" sz="2000" dirty="0">
                <a:latin typeface="Times New Roman" panose="02020603050405020304" pitchFamily="18" charset="0"/>
                <a:cs typeface="Times New Roman" panose="02020603050405020304" pitchFamily="18" charset="0"/>
              </a:rPr>
              <a:t>, </a:t>
            </a:r>
            <a:r>
              <a:rPr lang="de-AT" sz="2000" b="1" dirty="0">
                <a:latin typeface="Times New Roman" panose="02020603050405020304" pitchFamily="18" charset="0"/>
                <a:cs typeface="Times New Roman" panose="02020603050405020304" pitchFamily="18" charset="0"/>
              </a:rPr>
              <a:t>Religion Kultur</a:t>
            </a:r>
            <a:r>
              <a:rPr lang="de-AT" sz="2000" dirty="0">
                <a:latin typeface="Times New Roman" panose="02020603050405020304" pitchFamily="18" charset="0"/>
                <a:cs typeface="Times New Roman" panose="02020603050405020304" pitchFamily="18" charset="0"/>
              </a:rPr>
              <a:t>, </a:t>
            </a:r>
            <a:r>
              <a:rPr lang="de-AT" sz="2000" b="1" dirty="0">
                <a:latin typeface="Times New Roman" panose="02020603050405020304" pitchFamily="18" charset="0"/>
                <a:cs typeface="Times New Roman" panose="02020603050405020304" pitchFamily="18" charset="0"/>
              </a:rPr>
              <a:t>Sprache</a:t>
            </a:r>
            <a:r>
              <a:rPr lang="de-AT" sz="2000" dirty="0">
                <a:latin typeface="Times New Roman" panose="02020603050405020304" pitchFamily="18" charset="0"/>
                <a:cs typeface="Times New Roman" panose="02020603050405020304" pitchFamily="18" charset="0"/>
              </a:rPr>
              <a:t>, </a:t>
            </a:r>
            <a:r>
              <a:rPr lang="de-AT" sz="2000" b="1" dirty="0">
                <a:latin typeface="Times New Roman" panose="02020603050405020304" pitchFamily="18" charset="0"/>
                <a:cs typeface="Times New Roman" panose="02020603050405020304" pitchFamily="18" charset="0"/>
              </a:rPr>
              <a:t>Wirtschaft</a:t>
            </a:r>
            <a:r>
              <a:rPr lang="de-AT" sz="2000" dirty="0">
                <a:latin typeface="Times New Roman" panose="02020603050405020304" pitchFamily="18" charset="0"/>
                <a:cs typeface="Times New Roman" panose="02020603050405020304" pitchFamily="18" charset="0"/>
              </a:rPr>
              <a:t> und </a:t>
            </a:r>
            <a:r>
              <a:rPr lang="de-AT" sz="2000" b="1" dirty="0">
                <a:latin typeface="Times New Roman" panose="02020603050405020304" pitchFamily="18" charset="0"/>
                <a:cs typeface="Times New Roman" panose="02020603050405020304" pitchFamily="18" charset="0"/>
              </a:rPr>
              <a:t>Regierungsformen</a:t>
            </a:r>
            <a:r>
              <a:rPr lang="de-AT" sz="2000" dirty="0">
                <a:latin typeface="Times New Roman" panose="02020603050405020304" pitchFamily="18" charset="0"/>
                <a:cs typeface="Times New Roman" panose="02020603050405020304" pitchFamily="18" charset="0"/>
              </a:rPr>
              <a:t> zusammenzubringen. </a:t>
            </a:r>
          </a:p>
          <a:p>
            <a:r>
              <a:rPr lang="de-AT" sz="2000" dirty="0">
                <a:latin typeface="Times New Roman" panose="02020603050405020304" pitchFamily="18" charset="0"/>
                <a:cs typeface="Times New Roman" panose="02020603050405020304" pitchFamily="18" charset="0"/>
              </a:rPr>
              <a:t>Es ist klar, dass es große Heraus­forderungen gibt, wenn Menschen versuchen, einander zu verstehen und miteinander zu leben, mit denen sie bisher nicht so eng verbunden waren. Der nationale Zusammenhalt wird zu einer Herausforderung für die </a:t>
            </a:r>
            <a:r>
              <a:rPr lang="de-AT" sz="2000" u="sng" dirty="0">
                <a:latin typeface="Times New Roman" panose="02020603050405020304" pitchFamily="18" charset="0"/>
                <a:cs typeface="Times New Roman" panose="02020603050405020304" pitchFamily="18" charset="0"/>
              </a:rPr>
              <a:t>Regierung</a:t>
            </a:r>
            <a:r>
              <a:rPr lang="de-AT" sz="2000" dirty="0">
                <a:latin typeface="Times New Roman" panose="02020603050405020304" pitchFamily="18" charset="0"/>
                <a:cs typeface="Times New Roman" panose="02020603050405020304" pitchFamily="18" charset="0"/>
              </a:rPr>
              <a:t> und die anderen politisch Verantwortlichen und beeinflusst weitestgehend die Dynamik der Kirche. 	</a:t>
            </a:r>
          </a:p>
          <a:p>
            <a:pPr marL="0" indent="0">
              <a:buNone/>
            </a:pPr>
            <a:r>
              <a:rPr lang="de-AT" sz="2000" dirty="0">
                <a:latin typeface="Times New Roman" panose="02020603050405020304" pitchFamily="18" charset="0"/>
                <a:cs typeface="Times New Roman" panose="02020603050405020304" pitchFamily="18" charset="0"/>
              </a:rPr>
              <a:t>Um zu zeigen, wie dieser nationale Zusammenhalt zu einer ernsthaften Herausforderung für die Regierung geworden ist und die kirchliche Dynamik und schließlich den interreligiösen Dialog beeinflusst hat, möchte ich ihnen von </a:t>
            </a:r>
            <a:r>
              <a:rPr lang="de-AT" sz="2000" b="1" dirty="0">
                <a:latin typeface="Times New Roman" panose="02020603050405020304" pitchFamily="18" charset="0"/>
                <a:cs typeface="Times New Roman" panose="02020603050405020304" pitchFamily="18" charset="0"/>
              </a:rPr>
              <a:t>einigen tatsächlichen Ereignissen berichten. </a:t>
            </a:r>
            <a:endParaRPr lang="de-AT" sz="2000" dirty="0"/>
          </a:p>
        </p:txBody>
      </p:sp>
    </p:spTree>
    <p:extLst>
      <p:ext uri="{BB962C8B-B14F-4D97-AF65-F5344CB8AC3E}">
        <p14:creationId xmlns:p14="http://schemas.microsoft.com/office/powerpoint/2010/main" val="81800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8ECC7-00EC-44C7-9540-1970DB8F20EA}"/>
              </a:ext>
            </a:extLst>
          </p:cNvPr>
          <p:cNvSpPr>
            <a:spLocks noGrp="1"/>
          </p:cNvSpPr>
          <p:nvPr>
            <p:ph type="title"/>
          </p:nvPr>
        </p:nvSpPr>
        <p:spPr/>
        <p:txBody>
          <a:bodyPr/>
          <a:lstStyle/>
          <a:p>
            <a:r>
              <a:rPr lang="de-AT" b="1" dirty="0"/>
              <a:t>Heutige Konfliktsituationen in der Gesellschaft Kameruns</a:t>
            </a:r>
            <a:endParaRPr lang="de-AT" dirty="0"/>
          </a:p>
        </p:txBody>
      </p:sp>
      <p:sp>
        <p:nvSpPr>
          <p:cNvPr id="3" name="Inhaltsplatzhalter 2">
            <a:extLst>
              <a:ext uri="{FF2B5EF4-FFF2-40B4-BE49-F238E27FC236}">
                <a16:creationId xmlns:a16="http://schemas.microsoft.com/office/drawing/2014/main" id="{1FA9F49C-3AA2-4BA3-99C8-F5B0AB8946B1}"/>
              </a:ext>
            </a:extLst>
          </p:cNvPr>
          <p:cNvSpPr>
            <a:spLocks noGrp="1"/>
          </p:cNvSpPr>
          <p:nvPr>
            <p:ph idx="1"/>
          </p:nvPr>
        </p:nvSpPr>
        <p:spPr/>
        <p:txBody>
          <a:bodyPr/>
          <a:lstStyle/>
          <a:p>
            <a:r>
              <a:rPr lang="de-DE" sz="2400" dirty="0"/>
              <a:t>Ausweitung der </a:t>
            </a:r>
            <a:r>
              <a:rPr lang="de-DE" sz="2400" b="1" dirty="0"/>
              <a:t>Aktivitäten der Terrorgruppe Boko Haram</a:t>
            </a:r>
            <a:r>
              <a:rPr lang="de-DE" sz="2400" dirty="0"/>
              <a:t> auf den Norden des Landes und die </a:t>
            </a:r>
            <a:r>
              <a:rPr lang="de-DE" sz="2400" b="1" dirty="0"/>
              <a:t>Zunahme fundamentalistisch orientierter muslimischer und christlicher Gruppen</a:t>
            </a:r>
            <a:endParaRPr lang="de-DE" sz="2400" dirty="0"/>
          </a:p>
          <a:p>
            <a:r>
              <a:rPr lang="de-AT" sz="2400" b="1" dirty="0"/>
              <a:t>Der sezessionistische Krieg </a:t>
            </a:r>
            <a:r>
              <a:rPr lang="de-AT" sz="2400" dirty="0"/>
              <a:t>in den anglophonen Regionen des Landes</a:t>
            </a:r>
          </a:p>
          <a:p>
            <a:r>
              <a:rPr lang="de-AT" sz="2400" dirty="0"/>
              <a:t>Der Kontext nach den </a:t>
            </a:r>
            <a:r>
              <a:rPr lang="de-AT" sz="2400" b="1" dirty="0"/>
              <a:t>Präsidentschaftswahlen im Oktober 2018</a:t>
            </a:r>
            <a:endParaRPr lang="de-AT" sz="2400" dirty="0"/>
          </a:p>
          <a:p>
            <a:pPr marL="0" indent="0">
              <a:buNone/>
            </a:pPr>
            <a:endParaRPr lang="de-DE" dirty="0"/>
          </a:p>
        </p:txBody>
      </p:sp>
    </p:spTree>
    <p:extLst>
      <p:ext uri="{BB962C8B-B14F-4D97-AF65-F5344CB8AC3E}">
        <p14:creationId xmlns:p14="http://schemas.microsoft.com/office/powerpoint/2010/main" val="148338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FC0B8-C042-42BD-AF0E-6C7D7D84FC1C}"/>
              </a:ext>
            </a:extLst>
          </p:cNvPr>
          <p:cNvSpPr>
            <a:spLocks noGrp="1"/>
          </p:cNvSpPr>
          <p:nvPr>
            <p:ph type="title"/>
          </p:nvPr>
        </p:nvSpPr>
        <p:spPr>
          <a:xfrm>
            <a:off x="677334" y="468923"/>
            <a:ext cx="8596668" cy="1131277"/>
          </a:xfrm>
        </p:spPr>
        <p:txBody>
          <a:bodyPr>
            <a:normAutofit fontScale="90000"/>
          </a:bodyPr>
          <a:lstStyle/>
          <a:p>
            <a:r>
              <a:rPr lang="de-DE" b="1" dirty="0"/>
              <a:t>Zunahme fundamentalistisch orientierter muslimischer Gruppen</a:t>
            </a:r>
            <a:endParaRPr lang="de-AT" b="1" dirty="0"/>
          </a:p>
        </p:txBody>
      </p:sp>
      <p:sp>
        <p:nvSpPr>
          <p:cNvPr id="3" name="Inhaltsplatzhalter 2">
            <a:extLst>
              <a:ext uri="{FF2B5EF4-FFF2-40B4-BE49-F238E27FC236}">
                <a16:creationId xmlns:a16="http://schemas.microsoft.com/office/drawing/2014/main" id="{BC5A58CF-8D4A-47F6-B964-79333B421996}"/>
              </a:ext>
            </a:extLst>
          </p:cNvPr>
          <p:cNvSpPr>
            <a:spLocks noGrp="1"/>
          </p:cNvSpPr>
          <p:nvPr>
            <p:ph idx="1"/>
          </p:nvPr>
        </p:nvSpPr>
        <p:spPr>
          <a:xfrm>
            <a:off x="388307" y="1703540"/>
            <a:ext cx="8885695" cy="5154460"/>
          </a:xfrm>
        </p:spPr>
        <p:txBody>
          <a:bodyPr>
            <a:normAutofit/>
          </a:bodyPr>
          <a:lstStyle/>
          <a:p>
            <a:pPr>
              <a:spcBef>
                <a:spcPts val="2400"/>
              </a:spcBef>
            </a:pPr>
            <a:r>
              <a:rPr lang="de-AT" b="1" dirty="0"/>
              <a:t>Die Finanzierung </a:t>
            </a:r>
            <a:r>
              <a:rPr lang="de-AT" dirty="0"/>
              <a:t>des fundamentalistischen Islams erfolgt in der Regel durch die (Regierungen der) Golfstaaten. Imame und Prediger werden aus Arabisten und fundamentalistischen Muslimen ausgewählt, die im Sudan oder am Golf ausgebildet wurden. Sie konkurrieren dann mit dem ortsansässigen Imam um die Gunst der Gläubigen aus der Nachbarschaft.</a:t>
            </a:r>
          </a:p>
          <a:p>
            <a:pPr>
              <a:spcBef>
                <a:spcPts val="2400"/>
              </a:spcBef>
            </a:pPr>
            <a:r>
              <a:rPr lang="de-AT" b="1" dirty="0"/>
              <a:t>Die Entwicklung der Kenntnisse </a:t>
            </a:r>
            <a:r>
              <a:rPr lang="de-AT" dirty="0"/>
              <a:t>in Französisch, Englisch oder Arabisch durch Bildung und </a:t>
            </a:r>
            <a:r>
              <a:rPr lang="de-AT" b="1" dirty="0"/>
              <a:t>der leichtere Zugang zu Büchern </a:t>
            </a:r>
            <a:r>
              <a:rPr lang="de-AT" dirty="0"/>
              <a:t>aus den Golfstaaten erklären, warum junge Menschen zunehmend von dem angezogen werden, was sie für die "wahre Religion" halten: einen </a:t>
            </a:r>
            <a:r>
              <a:rPr lang="de-AT" b="1" dirty="0"/>
              <a:t>fundamentalistischen Islam</a:t>
            </a:r>
            <a:r>
              <a:rPr lang="de-AT" dirty="0"/>
              <a:t> in der Nähe zum </a:t>
            </a:r>
            <a:r>
              <a:rPr lang="de-AT" b="1" dirty="0"/>
              <a:t>Salafismus</a:t>
            </a:r>
            <a:r>
              <a:rPr lang="de-AT" dirty="0"/>
              <a:t>.</a:t>
            </a:r>
          </a:p>
          <a:p>
            <a:pPr>
              <a:spcBef>
                <a:spcPts val="2400"/>
              </a:spcBef>
            </a:pPr>
            <a:r>
              <a:rPr lang="de-AT" b="1" dirty="0"/>
              <a:t>Vermehrung von Moscheen </a:t>
            </a:r>
            <a:r>
              <a:rPr lang="de-AT" dirty="0"/>
              <a:t>und die </a:t>
            </a:r>
            <a:r>
              <a:rPr lang="de-AT" b="1" dirty="0"/>
              <a:t>massive religiöse Expansion</a:t>
            </a:r>
            <a:r>
              <a:rPr lang="de-AT" dirty="0"/>
              <a:t>.</a:t>
            </a:r>
            <a:br>
              <a:rPr lang="de-AT" dirty="0"/>
            </a:br>
            <a:r>
              <a:rPr lang="de-AT" dirty="0"/>
              <a:t>In der südlichen Hälfte Kameruns breitet sich der Islam auch außerhalb seiner traditionellen Verbreitungsgebiete aus. Dabei verändert und diversifiziert er sich intern. Heute hat jede Stadt im Süden, im Westen oder an der Küste ihre Moschee.</a:t>
            </a:r>
          </a:p>
        </p:txBody>
      </p:sp>
    </p:spTree>
    <p:extLst>
      <p:ext uri="{BB962C8B-B14F-4D97-AF65-F5344CB8AC3E}">
        <p14:creationId xmlns:p14="http://schemas.microsoft.com/office/powerpoint/2010/main" val="375042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20085-510D-478A-8278-B709EB9F3506}"/>
              </a:ext>
            </a:extLst>
          </p:cNvPr>
          <p:cNvSpPr>
            <a:spLocks noGrp="1"/>
          </p:cNvSpPr>
          <p:nvPr>
            <p:ph type="title"/>
          </p:nvPr>
        </p:nvSpPr>
        <p:spPr>
          <a:xfrm>
            <a:off x="677334" y="416170"/>
            <a:ext cx="8596668" cy="1320800"/>
          </a:xfrm>
        </p:spPr>
        <p:txBody>
          <a:bodyPr/>
          <a:lstStyle/>
          <a:p>
            <a:r>
              <a:rPr lang="de-AT" b="1" dirty="0"/>
              <a:t>Christentum im Norden</a:t>
            </a:r>
            <a:endParaRPr lang="de-AT" dirty="0"/>
          </a:p>
        </p:txBody>
      </p:sp>
      <p:sp>
        <p:nvSpPr>
          <p:cNvPr id="3" name="Inhaltsplatzhalter 2">
            <a:extLst>
              <a:ext uri="{FF2B5EF4-FFF2-40B4-BE49-F238E27FC236}">
                <a16:creationId xmlns:a16="http://schemas.microsoft.com/office/drawing/2014/main" id="{59C9ADBF-D511-45DE-AD76-96D55C2D9091}"/>
              </a:ext>
            </a:extLst>
          </p:cNvPr>
          <p:cNvSpPr>
            <a:spLocks noGrp="1"/>
          </p:cNvSpPr>
          <p:nvPr>
            <p:ph idx="1"/>
          </p:nvPr>
        </p:nvSpPr>
        <p:spPr>
          <a:xfrm>
            <a:off x="677334" y="1424354"/>
            <a:ext cx="8447284" cy="5164907"/>
          </a:xfrm>
        </p:spPr>
        <p:txBody>
          <a:bodyPr/>
          <a:lstStyle/>
          <a:p>
            <a:r>
              <a:rPr lang="de-AT" dirty="0"/>
              <a:t>Ende der </a:t>
            </a:r>
            <a:r>
              <a:rPr lang="de-AT" b="1" dirty="0"/>
              <a:t>neunziger Jahre </a:t>
            </a:r>
            <a:r>
              <a:rPr lang="de-AT" dirty="0"/>
              <a:t>regte eine Organisation den Start einer </a:t>
            </a:r>
            <a:r>
              <a:rPr lang="de-AT" b="1" dirty="0"/>
              <a:t>gigantischen Evangelisierungskampagne</a:t>
            </a:r>
            <a:r>
              <a:rPr lang="de-AT" dirty="0"/>
              <a:t> an und begann dann mit dem Projekt unter dem Namen "Kamerun für Christus" im hohen Norden systematisch und schrittweise das gesamte Staatsgebiet abzudecken. </a:t>
            </a:r>
            <a:br>
              <a:rPr lang="de-AT" dirty="0"/>
            </a:br>
            <a:r>
              <a:rPr lang="de-AT" dirty="0"/>
              <a:t>An der Evangelisierungskampagne nahmen Kameruner, Nigerianer, Tschader, Norweger und Amerikaner teil.</a:t>
            </a:r>
          </a:p>
          <a:p>
            <a:r>
              <a:rPr lang="de-AT" dirty="0"/>
              <a:t>In diesem Aufstieg des missionierenden, fundamentalistischen, anti-muslimischen, äußerst konservativen Christentums können wir die Reaktion der Christen im Norden auf eine Vergangenheit der Demütigung und Marginalisierung angesichts dominanter Muslime sehen.</a:t>
            </a:r>
          </a:p>
          <a:p>
            <a:r>
              <a:rPr lang="de-AT" dirty="0"/>
              <a:t>Das in Nordkamerun spürbare Wiederaufleben von Spannungen zwischen Christen und Muslimen ist daher nicht nur mit einer </a:t>
            </a:r>
            <a:r>
              <a:rPr lang="de-AT" b="1" dirty="0"/>
              <a:t>Radikalisierung des Islam</a:t>
            </a:r>
            <a:r>
              <a:rPr lang="de-AT" dirty="0"/>
              <a:t> verbunden, sondern hat </a:t>
            </a:r>
            <a:r>
              <a:rPr lang="de-AT" b="1" dirty="0"/>
              <a:t>auch historische Gründe</a:t>
            </a:r>
            <a:r>
              <a:rPr lang="de-AT" dirty="0"/>
              <a:t>. </a:t>
            </a:r>
            <a:br>
              <a:rPr lang="de-AT" dirty="0"/>
            </a:br>
            <a:r>
              <a:rPr lang="de-AT" i="1" dirty="0"/>
              <a:t>Eine Affäre um ein </a:t>
            </a:r>
            <a:r>
              <a:rPr lang="de-AT" b="1" i="1" dirty="0"/>
              <a:t>antichristliches</a:t>
            </a:r>
            <a:r>
              <a:rPr lang="de-AT" i="1" dirty="0"/>
              <a:t>, islamistisches </a:t>
            </a:r>
            <a:r>
              <a:rPr lang="de-AT" b="1" i="1" dirty="0"/>
              <a:t>Flugblatt</a:t>
            </a:r>
            <a:r>
              <a:rPr lang="de-AT" i="1" dirty="0"/>
              <a:t>, das Mitte 2004 nichtmuslimische Gemeinden in Nordkamerun verärgerte, </a:t>
            </a:r>
            <a:br>
              <a:rPr lang="de-AT" i="1" dirty="0"/>
            </a:br>
            <a:r>
              <a:rPr lang="de-AT" i="1" dirty="0"/>
              <a:t>spiegelt dieses angespannte Klima wider, in dem niemand weiß, </a:t>
            </a:r>
            <a:br>
              <a:rPr lang="de-AT" i="1" dirty="0"/>
            </a:br>
            <a:r>
              <a:rPr lang="de-AT" i="1" dirty="0"/>
              <a:t>von welcher Seite der Angriff kam.</a:t>
            </a:r>
          </a:p>
          <a:p>
            <a:endParaRPr lang="de-AT" dirty="0"/>
          </a:p>
          <a:p>
            <a:endParaRPr lang="de-AT" dirty="0"/>
          </a:p>
        </p:txBody>
      </p:sp>
    </p:spTree>
    <p:extLst>
      <p:ext uri="{BB962C8B-B14F-4D97-AF65-F5344CB8AC3E}">
        <p14:creationId xmlns:p14="http://schemas.microsoft.com/office/powerpoint/2010/main" val="155101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7B67D-453F-4367-B068-55C1F6E68AA7}"/>
              </a:ext>
            </a:extLst>
          </p:cNvPr>
          <p:cNvSpPr>
            <a:spLocks noGrp="1"/>
          </p:cNvSpPr>
          <p:nvPr>
            <p:ph type="title"/>
          </p:nvPr>
        </p:nvSpPr>
        <p:spPr/>
        <p:txBody>
          <a:bodyPr>
            <a:normAutofit fontScale="90000"/>
          </a:bodyPr>
          <a:lstStyle/>
          <a:p>
            <a:r>
              <a:rPr lang="de-AT" b="1" dirty="0"/>
              <a:t>Der sezessionistische Krieg in den anglophonen Regionen des Landes</a:t>
            </a:r>
            <a:br>
              <a:rPr lang="de-AT" dirty="0"/>
            </a:br>
            <a:br>
              <a:rPr lang="de-AT" dirty="0"/>
            </a:br>
            <a:endParaRPr lang="de-AT" dirty="0"/>
          </a:p>
        </p:txBody>
      </p:sp>
      <p:sp>
        <p:nvSpPr>
          <p:cNvPr id="3" name="Inhaltsplatzhalter 2">
            <a:extLst>
              <a:ext uri="{FF2B5EF4-FFF2-40B4-BE49-F238E27FC236}">
                <a16:creationId xmlns:a16="http://schemas.microsoft.com/office/drawing/2014/main" id="{E5931A52-79E4-458E-BA0A-482074B9AEB3}"/>
              </a:ext>
            </a:extLst>
          </p:cNvPr>
          <p:cNvSpPr>
            <a:spLocks noGrp="1"/>
          </p:cNvSpPr>
          <p:nvPr>
            <p:ph idx="1"/>
          </p:nvPr>
        </p:nvSpPr>
        <p:spPr>
          <a:xfrm>
            <a:off x="677334" y="1930400"/>
            <a:ext cx="7341251" cy="4453153"/>
          </a:xfrm>
        </p:spPr>
        <p:txBody>
          <a:bodyPr>
            <a:normAutofit fontScale="92500" lnSpcReduction="10000"/>
          </a:bodyPr>
          <a:lstStyle/>
          <a:p>
            <a:r>
              <a:rPr lang="de-AT" sz="2400" b="1" dirty="0"/>
              <a:t>Englischsprachige Kameruner </a:t>
            </a:r>
            <a:r>
              <a:rPr lang="de-AT" sz="2400" dirty="0"/>
              <a:t>beklagen sich seit Langem, dass sie wie Bürger zweiter Klasse behandelt würden und in dem hauptsächlich französischsprachigen Kamerun weniger staatliche Mittel erhielten. </a:t>
            </a:r>
            <a:br>
              <a:rPr lang="de-AT" sz="2400" dirty="0"/>
            </a:br>
            <a:r>
              <a:rPr lang="de-AT" sz="2400" dirty="0"/>
              <a:t>Immer wieder kommt es zu Protesten, gegen die Sicherheitskräfte zum Teil mit Gewalt vorgehen. Zudem verüben auch Separatisten immer wieder Angriffe. (UNICEF-Direktorin Henrietta </a:t>
            </a:r>
            <a:r>
              <a:rPr lang="de-AT" sz="2400" dirty="0" err="1"/>
              <a:t>Fore</a:t>
            </a:r>
            <a:r>
              <a:rPr lang="de-AT" sz="2400" dirty="0"/>
              <a:t>) </a:t>
            </a:r>
          </a:p>
          <a:p>
            <a:r>
              <a:rPr lang="de-AT" sz="2400" dirty="0"/>
              <a:t>Der </a:t>
            </a:r>
            <a:r>
              <a:rPr lang="de-AT" sz="2400" b="1" dirty="0"/>
              <a:t>Konflikt</a:t>
            </a:r>
            <a:r>
              <a:rPr lang="de-AT" sz="2400" dirty="0"/>
              <a:t>, der </a:t>
            </a:r>
            <a:r>
              <a:rPr lang="de-AT" sz="2400" b="1" dirty="0"/>
              <a:t>seit Ende 2016 </a:t>
            </a:r>
            <a:r>
              <a:rPr lang="de-AT" sz="2400" dirty="0"/>
              <a:t>in den beiden englischsprachigen Regionen Kameruns andauert, hat bisher etwa </a:t>
            </a:r>
            <a:r>
              <a:rPr lang="de-AT" sz="2400" b="1" dirty="0"/>
              <a:t>3.000 Menschen das Leben gekostet </a:t>
            </a:r>
            <a:r>
              <a:rPr lang="de-AT" sz="2400" dirty="0"/>
              <a:t>und laut humanitären Quellen ca. </a:t>
            </a:r>
            <a:r>
              <a:rPr lang="de-AT" sz="2400" b="1" dirty="0"/>
              <a:t>600.000 Menschen vertrieben</a:t>
            </a:r>
            <a:r>
              <a:rPr lang="de-AT" sz="2400" dirty="0"/>
              <a:t>.</a:t>
            </a:r>
          </a:p>
          <a:p>
            <a:endParaRPr lang="de-AT" dirty="0"/>
          </a:p>
        </p:txBody>
      </p:sp>
      <p:pic>
        <p:nvPicPr>
          <p:cNvPr id="4" name="Grafik 3"/>
          <p:cNvPicPr>
            <a:picLocks noChangeAspect="1"/>
          </p:cNvPicPr>
          <p:nvPr/>
        </p:nvPicPr>
        <p:blipFill>
          <a:blip r:embed="rId2"/>
          <a:stretch>
            <a:fillRect/>
          </a:stretch>
        </p:blipFill>
        <p:spPr>
          <a:xfrm>
            <a:off x="8018585" y="2682291"/>
            <a:ext cx="4154365" cy="2338314"/>
          </a:xfrm>
          <a:prstGeom prst="rect">
            <a:avLst/>
          </a:prstGeom>
        </p:spPr>
      </p:pic>
    </p:spTree>
    <p:extLst>
      <p:ext uri="{BB962C8B-B14F-4D97-AF65-F5344CB8AC3E}">
        <p14:creationId xmlns:p14="http://schemas.microsoft.com/office/powerpoint/2010/main" val="303122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D2CFF-1BE1-4565-837E-DC627FA95D10}"/>
              </a:ext>
            </a:extLst>
          </p:cNvPr>
          <p:cNvSpPr>
            <a:spLocks noGrp="1"/>
          </p:cNvSpPr>
          <p:nvPr>
            <p:ph type="title"/>
          </p:nvPr>
        </p:nvSpPr>
        <p:spPr>
          <a:xfrm>
            <a:off x="677334" y="609599"/>
            <a:ext cx="8596668" cy="1501773"/>
          </a:xfrm>
        </p:spPr>
        <p:txBody>
          <a:bodyPr>
            <a:noAutofit/>
          </a:bodyPr>
          <a:lstStyle/>
          <a:p>
            <a:r>
              <a:rPr lang="de-AT" sz="2200" dirty="0">
                <a:solidFill>
                  <a:schemeClr val="tx1">
                    <a:lumMod val="75000"/>
                    <a:lumOff val="25000"/>
                  </a:schemeClr>
                </a:solidFill>
                <a:latin typeface="+mn-lt"/>
                <a:ea typeface="+mn-ea"/>
                <a:cs typeface="+mn-cs"/>
              </a:rPr>
              <a:t>Dies hat sich auch drastisch auf die Systeme der Bildung, der Wirtschaft und der Politik des Landes ausgewirkt. </a:t>
            </a:r>
            <a:r>
              <a:rPr lang="de-DE" sz="2200" dirty="0">
                <a:solidFill>
                  <a:schemeClr val="tx1">
                    <a:lumMod val="75000"/>
                    <a:lumOff val="25000"/>
                  </a:schemeClr>
                </a:solidFill>
                <a:latin typeface="+mn-lt"/>
                <a:ea typeface="+mn-ea"/>
                <a:cs typeface="+mn-cs"/>
              </a:rPr>
              <a:t>Die Bedingungen für gefährdete Kinder und Familien haben sich durch Massenschließungen von Schulen, den Ausbruch von Krankheiten und die sozioökonomischen Folgen der Covid-19-Pandemie verschlimmert.</a:t>
            </a:r>
            <a:endParaRPr lang="de-AT" sz="2200" dirty="0">
              <a:solidFill>
                <a:schemeClr val="tx1">
                  <a:lumMod val="75000"/>
                  <a:lumOff val="25000"/>
                </a:schemeClr>
              </a:solidFill>
              <a:latin typeface="+mn-lt"/>
              <a:ea typeface="+mn-ea"/>
              <a:cs typeface="+mn-cs"/>
            </a:endParaRPr>
          </a:p>
        </p:txBody>
      </p:sp>
      <p:pic>
        <p:nvPicPr>
          <p:cNvPr id="4" name="Picture 2" descr="Image result for children and schools in Anglophon regions affected bz crisis">
            <a:extLst>
              <a:ext uri="{FF2B5EF4-FFF2-40B4-BE49-F238E27FC236}">
                <a16:creationId xmlns:a16="http://schemas.microsoft.com/office/drawing/2014/main" id="{D6B372D2-77FE-42B7-8E42-761C942A2D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9290" y="2954336"/>
            <a:ext cx="6734920" cy="3788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Post electoral context in Cameroon 2018. Morice Kamto before constitutional council">
            <a:extLst>
              <a:ext uri="{FF2B5EF4-FFF2-40B4-BE49-F238E27FC236}">
                <a16:creationId xmlns:a16="http://schemas.microsoft.com/office/drawing/2014/main" id="{047C9488-D0D7-4E63-9287-69C2AE671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9" y="2954336"/>
            <a:ext cx="4056388" cy="1723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children and schools in Anglophon regions affected bz crisis">
            <a:extLst>
              <a:ext uri="{FF2B5EF4-FFF2-40B4-BE49-F238E27FC236}">
                <a16:creationId xmlns:a16="http://schemas.microsoft.com/office/drawing/2014/main" id="{7DEBB5B4-F445-45BD-9E94-99C817A66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9" y="4777521"/>
            <a:ext cx="4056388" cy="196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9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46809-F52B-4800-96E2-4A19D8430FE2}"/>
              </a:ext>
            </a:extLst>
          </p:cNvPr>
          <p:cNvSpPr>
            <a:spLocks noGrp="1"/>
          </p:cNvSpPr>
          <p:nvPr>
            <p:ph type="title"/>
          </p:nvPr>
        </p:nvSpPr>
        <p:spPr>
          <a:xfrm>
            <a:off x="677334" y="344129"/>
            <a:ext cx="8439352" cy="786581"/>
          </a:xfrm>
        </p:spPr>
        <p:txBody>
          <a:bodyPr/>
          <a:lstStyle/>
          <a:p>
            <a:r>
              <a:rPr lang="de-AT" b="1" dirty="0"/>
              <a:t>Besuch von Kardinal Pietro </a:t>
            </a:r>
            <a:r>
              <a:rPr lang="de-AT" b="1" dirty="0" err="1"/>
              <a:t>Parolin</a:t>
            </a:r>
            <a:endParaRPr lang="de-AT" b="1" dirty="0"/>
          </a:p>
        </p:txBody>
      </p:sp>
      <p:sp>
        <p:nvSpPr>
          <p:cNvPr id="6" name="Inhaltsplatzhalter 5">
            <a:extLst>
              <a:ext uri="{FF2B5EF4-FFF2-40B4-BE49-F238E27FC236}">
                <a16:creationId xmlns:a16="http://schemas.microsoft.com/office/drawing/2014/main" id="{1EEF741E-5516-4F19-ABB4-84D4A36EF2D7}"/>
              </a:ext>
            </a:extLst>
          </p:cNvPr>
          <p:cNvSpPr>
            <a:spLocks noGrp="1"/>
          </p:cNvSpPr>
          <p:nvPr>
            <p:ph idx="1"/>
          </p:nvPr>
        </p:nvSpPr>
        <p:spPr>
          <a:xfrm>
            <a:off x="677334" y="1258529"/>
            <a:ext cx="8596668" cy="4782833"/>
          </a:xfrm>
        </p:spPr>
        <p:txBody>
          <a:bodyPr/>
          <a:lstStyle/>
          <a:p>
            <a:pPr marL="0" indent="0">
              <a:buNone/>
            </a:pPr>
            <a:r>
              <a:rPr lang="de-AT" dirty="0"/>
              <a:t>Der </a:t>
            </a:r>
            <a:r>
              <a:rPr lang="de-AT" b="1" dirty="0"/>
              <a:t>Staatssekretär des Vatikan</a:t>
            </a:r>
            <a:r>
              <a:rPr lang="de-AT" dirty="0"/>
              <a:t>, Kardinal Pietro Parolin, hat am 28. Januar </a:t>
            </a:r>
            <a:r>
              <a:rPr lang="de-AT" b="1" dirty="0"/>
              <a:t>2021</a:t>
            </a:r>
            <a:r>
              <a:rPr lang="de-AT" dirty="0"/>
              <a:t> einen fünftägigen Besuch in Kamerun begonnen, um die Aufmerksamkeit und Solidarität von Papst Franziskus gegenüber den Kamerunern in diesen schwierigen Zeiten zu demonstrieren. Kardinal Parolin reiste auch in die nordwestliche Region des Landes, die von der Krise besonders geprägt ist, um sich mit den Volk und Bischöfen zu treffen.</a:t>
            </a:r>
          </a:p>
          <a:p>
            <a:endParaRPr lang="de-AT" dirty="0"/>
          </a:p>
        </p:txBody>
      </p:sp>
      <p:pic>
        <p:nvPicPr>
          <p:cNvPr id="4" name="Picture 2" descr="Image result for visit of the vatican secretary of state in cameroon.">
            <a:extLst>
              <a:ext uri="{FF2B5EF4-FFF2-40B4-BE49-F238E27FC236}">
                <a16:creationId xmlns:a16="http://schemas.microsoft.com/office/drawing/2014/main" id="{C87E93A1-64A5-475D-BE62-F4658C956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143136"/>
            <a:ext cx="4419944" cy="3314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fundamentist christains in North Cameroon">
            <a:extLst>
              <a:ext uri="{FF2B5EF4-FFF2-40B4-BE49-F238E27FC236}">
                <a16:creationId xmlns:a16="http://schemas.microsoft.com/office/drawing/2014/main" id="{32509278-C23E-4047-9925-C0C96496C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637" y="3312990"/>
            <a:ext cx="4854130" cy="272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93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C3450-4A4B-4403-805E-165F2BBF2CF5}"/>
              </a:ext>
            </a:extLst>
          </p:cNvPr>
          <p:cNvSpPr>
            <a:spLocks noGrp="1"/>
          </p:cNvSpPr>
          <p:nvPr>
            <p:ph type="title"/>
          </p:nvPr>
        </p:nvSpPr>
        <p:spPr>
          <a:xfrm>
            <a:off x="677334" y="609599"/>
            <a:ext cx="8596668" cy="762001"/>
          </a:xfrm>
        </p:spPr>
        <p:txBody>
          <a:bodyPr>
            <a:normAutofit fontScale="90000"/>
          </a:bodyPr>
          <a:lstStyle/>
          <a:p>
            <a:r>
              <a:rPr lang="de-AT" b="1" dirty="0"/>
              <a:t>Präsidentschaftswahlen im Oktober 2018 und ihre Folgen</a:t>
            </a:r>
            <a:br>
              <a:rPr lang="de-DE" b="1" dirty="0"/>
            </a:br>
            <a:endParaRPr lang="de-AT" b="1" dirty="0"/>
          </a:p>
        </p:txBody>
      </p:sp>
      <p:sp>
        <p:nvSpPr>
          <p:cNvPr id="3" name="Inhaltsplatzhalter 2">
            <a:extLst>
              <a:ext uri="{FF2B5EF4-FFF2-40B4-BE49-F238E27FC236}">
                <a16:creationId xmlns:a16="http://schemas.microsoft.com/office/drawing/2014/main" id="{3C10BD17-F8CC-4487-B2E3-44393DBBC1D7}"/>
              </a:ext>
            </a:extLst>
          </p:cNvPr>
          <p:cNvSpPr>
            <a:spLocks noGrp="1"/>
          </p:cNvSpPr>
          <p:nvPr>
            <p:ph idx="1"/>
          </p:nvPr>
        </p:nvSpPr>
        <p:spPr>
          <a:xfrm>
            <a:off x="677334" y="1925515"/>
            <a:ext cx="7587435" cy="4422531"/>
          </a:xfrm>
        </p:spPr>
        <p:txBody>
          <a:bodyPr>
            <a:normAutofit/>
          </a:bodyPr>
          <a:lstStyle/>
          <a:p>
            <a:endParaRPr lang="de-AT" dirty="0"/>
          </a:p>
          <a:p>
            <a:r>
              <a:rPr lang="de-AT" dirty="0"/>
              <a:t>"Die Gewalt gegen Anwälte, die Krise nach den Präsidentschaftswählen, willkürliche Verhaftungen und Inhaftierungen etc. haben dazu beigetragen, die Menschenrechtsverletzungen in Kamerun zu vermehren und den Dialog wesentlich schwieriger zu machen.“ (Frank </a:t>
            </a:r>
            <a:r>
              <a:rPr lang="de-AT" dirty="0" err="1"/>
              <a:t>Ekassiin</a:t>
            </a:r>
            <a:r>
              <a:rPr lang="de-AT" dirty="0"/>
              <a:t>, Generalsekretär der NGO Anadolu)</a:t>
            </a:r>
          </a:p>
          <a:p>
            <a:r>
              <a:rPr lang="de-AT" dirty="0"/>
              <a:t>Mit den Folgen der </a:t>
            </a:r>
            <a:r>
              <a:rPr lang="de-DE" dirty="0"/>
              <a:t>Präsidentschaftswahlen im Oktober 2018, </a:t>
            </a:r>
            <a:r>
              <a:rPr lang="de-AT" dirty="0"/>
              <a:t>dem </a:t>
            </a:r>
            <a:r>
              <a:rPr lang="de-AT" b="1" dirty="0"/>
              <a:t>sezessionistischen Krieg</a:t>
            </a:r>
            <a:r>
              <a:rPr lang="de-AT" dirty="0"/>
              <a:t> </a:t>
            </a:r>
            <a:r>
              <a:rPr lang="de-AT" b="1" dirty="0"/>
              <a:t>in den anglophonen Regionen </a:t>
            </a:r>
            <a:r>
              <a:rPr lang="de-AT" dirty="0"/>
              <a:t>des Landes und mit einer </a:t>
            </a:r>
            <a:r>
              <a:rPr lang="de-AT" b="1" dirty="0"/>
              <a:t>Zunahme fundamentalistisch orientierter muslimischer wie christlicher Gruppen</a:t>
            </a:r>
            <a:r>
              <a:rPr lang="de-AT" dirty="0"/>
              <a:t>, scheint heute das Klima religiöser Toleranz in Kamerun auf dem Spiel zu stehen. </a:t>
            </a:r>
          </a:p>
          <a:p>
            <a:pPr marL="0" indent="0">
              <a:buNone/>
            </a:pPr>
            <a:endParaRPr lang="de-AT" dirty="0"/>
          </a:p>
          <a:p>
            <a:pPr marL="0" indent="0">
              <a:buNone/>
            </a:pPr>
            <a:endParaRPr lang="de-AT" dirty="0"/>
          </a:p>
          <a:p>
            <a:endParaRPr lang="de-AT" dirty="0"/>
          </a:p>
        </p:txBody>
      </p:sp>
    </p:spTree>
    <p:extLst>
      <p:ext uri="{BB962C8B-B14F-4D97-AF65-F5344CB8AC3E}">
        <p14:creationId xmlns:p14="http://schemas.microsoft.com/office/powerpoint/2010/main" val="12346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3195E-4CDA-4E2C-BD93-F374E6189A6A}"/>
              </a:ext>
            </a:extLst>
          </p:cNvPr>
          <p:cNvSpPr>
            <a:spLocks noGrp="1"/>
          </p:cNvSpPr>
          <p:nvPr>
            <p:ph type="title"/>
          </p:nvPr>
        </p:nvSpPr>
        <p:spPr>
          <a:xfrm>
            <a:off x="677334" y="1204545"/>
            <a:ext cx="8596668" cy="4532375"/>
          </a:xfrm>
        </p:spPr>
        <p:txBody>
          <a:bodyPr>
            <a:normAutofit/>
          </a:bodyPr>
          <a:lstStyle/>
          <a:p>
            <a:r>
              <a:rPr lang="de-AT" b="1" dirty="0"/>
              <a:t>Welche Faktoren gibt es, die das Gelingen des Zusammenlebens im heutigen Kamerun fördern können?</a:t>
            </a:r>
            <a:br>
              <a:rPr lang="de-AT" b="1" dirty="0"/>
            </a:br>
            <a:br>
              <a:rPr lang="de-AT" b="1" dirty="0"/>
            </a:br>
            <a:br>
              <a:rPr lang="de-AT" dirty="0"/>
            </a:br>
            <a:r>
              <a:rPr lang="de-AT" dirty="0"/>
              <a:t>Die im Folgenden angeführten Fakten können helfen einen Ausweg zu finden.</a:t>
            </a:r>
          </a:p>
        </p:txBody>
      </p:sp>
    </p:spTree>
    <p:extLst>
      <p:ext uri="{BB962C8B-B14F-4D97-AF65-F5344CB8AC3E}">
        <p14:creationId xmlns:p14="http://schemas.microsoft.com/office/powerpoint/2010/main" val="242600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1240C-D1DD-49A4-AE96-9E78190BFFBC}"/>
              </a:ext>
            </a:extLst>
          </p:cNvPr>
          <p:cNvSpPr>
            <a:spLocks noGrp="1"/>
          </p:cNvSpPr>
          <p:nvPr>
            <p:ph type="title"/>
          </p:nvPr>
        </p:nvSpPr>
        <p:spPr>
          <a:xfrm>
            <a:off x="677334" y="609600"/>
            <a:ext cx="8596668" cy="1834662"/>
          </a:xfrm>
        </p:spPr>
        <p:txBody>
          <a:bodyPr>
            <a:normAutofit fontScale="90000"/>
          </a:bodyPr>
          <a:lstStyle/>
          <a:p>
            <a:r>
              <a:rPr lang="de-AT" sz="4900" b="1" dirty="0"/>
              <a:t>Interkulturelle Ebene</a:t>
            </a:r>
            <a:r>
              <a:rPr lang="de-AT" sz="4900" dirty="0"/>
              <a:t>.</a:t>
            </a:r>
            <a:br>
              <a:rPr lang="de-AT" sz="4900" dirty="0"/>
            </a:br>
            <a:r>
              <a:rPr lang="de-AT" dirty="0"/>
              <a:t>Faktoren für einen gelungenen interkulturellen Dialog</a:t>
            </a:r>
          </a:p>
        </p:txBody>
      </p:sp>
      <p:sp>
        <p:nvSpPr>
          <p:cNvPr id="3" name="Inhaltsplatzhalter 2">
            <a:extLst>
              <a:ext uri="{FF2B5EF4-FFF2-40B4-BE49-F238E27FC236}">
                <a16:creationId xmlns:a16="http://schemas.microsoft.com/office/drawing/2014/main" id="{3B25C4A7-2E30-482E-AC20-6B132E18C631}"/>
              </a:ext>
            </a:extLst>
          </p:cNvPr>
          <p:cNvSpPr>
            <a:spLocks noGrp="1"/>
          </p:cNvSpPr>
          <p:nvPr>
            <p:ph idx="1"/>
          </p:nvPr>
        </p:nvSpPr>
        <p:spPr>
          <a:xfrm>
            <a:off x="538619" y="2611315"/>
            <a:ext cx="8735383" cy="3430048"/>
          </a:xfrm>
        </p:spPr>
        <p:txBody>
          <a:bodyPr/>
          <a:lstStyle/>
          <a:p>
            <a:pPr marL="0" indent="0">
              <a:buNone/>
            </a:pPr>
            <a:endParaRPr lang="de-AT" dirty="0"/>
          </a:p>
          <a:p>
            <a:r>
              <a:rPr lang="de-AT" sz="2400" b="1" dirty="0"/>
              <a:t>Ein wahrer und offener integrativer Dialog</a:t>
            </a:r>
          </a:p>
          <a:p>
            <a:endParaRPr lang="de-AT" sz="2400" dirty="0"/>
          </a:p>
          <a:p>
            <a:r>
              <a:rPr lang="de-AT" sz="2400" b="1" dirty="0"/>
              <a:t>Der Respekt vor dem menschlichen Leben</a:t>
            </a:r>
          </a:p>
          <a:p>
            <a:endParaRPr lang="de-AT" sz="2400" dirty="0"/>
          </a:p>
          <a:p>
            <a:r>
              <a:rPr lang="de-AT" sz="2400" b="1" dirty="0"/>
              <a:t>Solidarität mit anderen Kulturen</a:t>
            </a:r>
            <a:endParaRPr lang="de-AT" sz="2400" dirty="0"/>
          </a:p>
          <a:p>
            <a:endParaRPr lang="de-AT" dirty="0"/>
          </a:p>
          <a:p>
            <a:endParaRPr lang="de-AT" dirty="0"/>
          </a:p>
          <a:p>
            <a:endParaRPr lang="de-AT" dirty="0"/>
          </a:p>
        </p:txBody>
      </p:sp>
    </p:spTree>
    <p:extLst>
      <p:ext uri="{BB962C8B-B14F-4D97-AF65-F5344CB8AC3E}">
        <p14:creationId xmlns:p14="http://schemas.microsoft.com/office/powerpoint/2010/main" val="399377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423A6-CB0E-4C96-9D69-733F27D2E987}"/>
              </a:ext>
            </a:extLst>
          </p:cNvPr>
          <p:cNvSpPr>
            <a:spLocks noGrp="1"/>
          </p:cNvSpPr>
          <p:nvPr>
            <p:ph type="title"/>
          </p:nvPr>
        </p:nvSpPr>
        <p:spPr>
          <a:xfrm>
            <a:off x="402031" y="442793"/>
            <a:ext cx="8596668" cy="928808"/>
          </a:xfrm>
        </p:spPr>
        <p:txBody>
          <a:bodyPr/>
          <a:lstStyle/>
          <a:p>
            <a:r>
              <a:rPr lang="de-AT" b="1" dirty="0"/>
              <a:t>Kamerun </a:t>
            </a:r>
          </a:p>
        </p:txBody>
      </p:sp>
      <p:sp>
        <p:nvSpPr>
          <p:cNvPr id="6" name="Textfeld 5">
            <a:extLst>
              <a:ext uri="{FF2B5EF4-FFF2-40B4-BE49-F238E27FC236}">
                <a16:creationId xmlns:a16="http://schemas.microsoft.com/office/drawing/2014/main" id="{2237F300-2D16-42C4-A9E9-C1B63F3751AE}"/>
              </a:ext>
            </a:extLst>
          </p:cNvPr>
          <p:cNvSpPr txBox="1"/>
          <p:nvPr/>
        </p:nvSpPr>
        <p:spPr>
          <a:xfrm>
            <a:off x="3183291" y="6538913"/>
            <a:ext cx="3585455" cy="369332"/>
          </a:xfrm>
          <a:prstGeom prst="rect">
            <a:avLst/>
          </a:prstGeom>
          <a:noFill/>
        </p:spPr>
        <p:txBody>
          <a:bodyPr wrap="square" rtlCol="0">
            <a:spAutoFit/>
          </a:bodyPr>
          <a:lstStyle/>
          <a:p>
            <a:r>
              <a:rPr lang="de-AT" sz="900" dirty="0"/>
              <a:t>"</a:t>
            </a:r>
            <a:r>
              <a:rPr lang="de-AT" sz="900" dirty="0">
                <a:hlinkClick r:id="rId2" tooltip="https://commons.wikimedia.org/wiki/File:Kamerun-karte-politisch.png"/>
              </a:rPr>
              <a:t>Dieses Foto</a:t>
            </a:r>
            <a:r>
              <a:rPr lang="de-AT" sz="900" dirty="0"/>
              <a:t>" von Unbekannter Autor ist lizenziert gemäß </a:t>
            </a:r>
            <a:r>
              <a:rPr lang="de-AT" sz="900" dirty="0">
                <a:hlinkClick r:id="rId2" tooltip="https://creativecommons.org/licenses/by-sa/3.0/"/>
              </a:rPr>
              <a:t>CC BY-SA</a:t>
            </a:r>
            <a:endParaRPr lang="de-AT" sz="900" dirty="0"/>
          </a:p>
        </p:txBody>
      </p:sp>
      <p:pic>
        <p:nvPicPr>
          <p:cNvPr id="8" name="Inhaltsplatzhalter 13">
            <a:extLst>
              <a:ext uri="{FF2B5EF4-FFF2-40B4-BE49-F238E27FC236}">
                <a16:creationId xmlns:a16="http://schemas.microsoft.com/office/drawing/2014/main" id="{CBCF5879-3747-460E-95DD-2A588E9FF272}"/>
              </a:ext>
            </a:extLst>
          </p:cNvPr>
          <p:cNvPicPr>
            <a:picLocks noChangeAspect="1"/>
          </p:cNvPicPr>
          <p:nvPr/>
        </p:nvPicPr>
        <p:blipFill>
          <a:blip r:embed="rId3">
            <a:extLst>
              <a:ext uri="{837473B0-CC2E-450A-ABE3-18F120FF3D39}">
                <a1611:picAttrSrcUrl xmlns:a1611="http://schemas.microsoft.com/office/drawing/2016/11/main" r:id="rId2"/>
              </a:ext>
            </a:extLst>
          </a:blip>
          <a:stretch>
            <a:fillRect/>
          </a:stretch>
        </p:blipFill>
        <p:spPr>
          <a:xfrm>
            <a:off x="573330" y="1065558"/>
            <a:ext cx="5219922" cy="5219922"/>
          </a:xfrm>
          <a:prstGeom prst="rect">
            <a:avLst/>
          </a:prstGeom>
        </p:spPr>
      </p:pic>
      <p:pic>
        <p:nvPicPr>
          <p:cNvPr id="10" name="Grafik 9">
            <a:extLst>
              <a:ext uri="{FF2B5EF4-FFF2-40B4-BE49-F238E27FC236}">
                <a16:creationId xmlns:a16="http://schemas.microsoft.com/office/drawing/2014/main" id="{A87DEA32-C2E7-4C06-A2AF-844C96EDBE31}"/>
              </a:ext>
            </a:extLst>
          </p:cNvPr>
          <p:cNvPicPr>
            <a:picLocks noChangeAspect="1"/>
          </p:cNvPicPr>
          <p:nvPr/>
        </p:nvPicPr>
        <p:blipFill>
          <a:blip r:embed="rId4"/>
          <a:stretch>
            <a:fillRect/>
          </a:stretch>
        </p:blipFill>
        <p:spPr>
          <a:xfrm>
            <a:off x="5931094" y="759515"/>
            <a:ext cx="4320255" cy="5832008"/>
          </a:xfrm>
          <a:prstGeom prst="rect">
            <a:avLst/>
          </a:prstGeom>
        </p:spPr>
      </p:pic>
      <p:sp>
        <p:nvSpPr>
          <p:cNvPr id="4" name="Inhaltsplatzhalter 3">
            <a:extLst>
              <a:ext uri="{FF2B5EF4-FFF2-40B4-BE49-F238E27FC236}">
                <a16:creationId xmlns:a16="http://schemas.microsoft.com/office/drawing/2014/main" id="{D2439C80-5423-40B6-ADCF-74D3EB88B0BF}"/>
              </a:ext>
            </a:extLst>
          </p:cNvPr>
          <p:cNvSpPr>
            <a:spLocks noGrp="1"/>
          </p:cNvSpPr>
          <p:nvPr>
            <p:ph idx="1"/>
          </p:nvPr>
        </p:nvSpPr>
        <p:spPr>
          <a:xfrm>
            <a:off x="-305405" y="-1940387"/>
            <a:ext cx="8596668" cy="3880773"/>
          </a:xfrm>
        </p:spPr>
        <p:txBody>
          <a:bodyPr/>
          <a:lstStyle/>
          <a:p>
            <a:endParaRPr lang="de-AT" dirty="0"/>
          </a:p>
        </p:txBody>
      </p:sp>
    </p:spTree>
    <p:extLst>
      <p:ext uri="{BB962C8B-B14F-4D97-AF65-F5344CB8AC3E}">
        <p14:creationId xmlns:p14="http://schemas.microsoft.com/office/powerpoint/2010/main" val="167945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E8919-7E36-4C65-97C0-778E8EDB96BB}"/>
              </a:ext>
            </a:extLst>
          </p:cNvPr>
          <p:cNvSpPr>
            <a:spLocks noGrp="1"/>
          </p:cNvSpPr>
          <p:nvPr>
            <p:ph type="title"/>
          </p:nvPr>
        </p:nvSpPr>
        <p:spPr/>
        <p:txBody>
          <a:bodyPr>
            <a:normAutofit fontScale="90000"/>
          </a:bodyPr>
          <a:lstStyle/>
          <a:p>
            <a:r>
              <a:rPr lang="de-AT" b="1" dirty="0"/>
              <a:t>Ein wahrer und offener integrativer Dialog</a:t>
            </a:r>
            <a:br>
              <a:rPr lang="de-AT" b="1" dirty="0"/>
            </a:br>
            <a:endParaRPr lang="de-AT" dirty="0"/>
          </a:p>
        </p:txBody>
      </p:sp>
      <p:sp>
        <p:nvSpPr>
          <p:cNvPr id="3" name="Inhaltsplatzhalter 2">
            <a:extLst>
              <a:ext uri="{FF2B5EF4-FFF2-40B4-BE49-F238E27FC236}">
                <a16:creationId xmlns:a16="http://schemas.microsoft.com/office/drawing/2014/main" id="{B8426764-84F3-48CB-9444-724FD3DC516C}"/>
              </a:ext>
            </a:extLst>
          </p:cNvPr>
          <p:cNvSpPr>
            <a:spLocks noGrp="1"/>
          </p:cNvSpPr>
          <p:nvPr>
            <p:ph idx="1"/>
          </p:nvPr>
        </p:nvSpPr>
        <p:spPr>
          <a:xfrm>
            <a:off x="450548" y="1270000"/>
            <a:ext cx="8596668" cy="4617898"/>
          </a:xfrm>
        </p:spPr>
        <p:txBody>
          <a:bodyPr/>
          <a:lstStyle/>
          <a:p>
            <a:r>
              <a:rPr lang="de-AT" dirty="0"/>
              <a:t>In einem Dialog (dia-logos - aus dem Griechischen: durch „Wort“) gibt es etwas Besseres als das Wort und die Aussagen, die ausgetauscht werden</a:t>
            </a:r>
          </a:p>
          <a:p>
            <a:r>
              <a:rPr lang="de-AT" dirty="0"/>
              <a:t>Wichtiger ist die Person von der das Wort ausgeht. Das ist die Würde und Identität jeder Person, die respektiert werden muss, damit der Dialogprozess erfolgreich sein kann. </a:t>
            </a:r>
          </a:p>
          <a:p>
            <a:r>
              <a:rPr lang="de-AT" dirty="0"/>
              <a:t>Es besteht heute in Kamerun die dringende Notwendigkeit eines echten integrativen Dialogs auf allen Ebenen: national, ökumenisch und interreligiös.</a:t>
            </a:r>
          </a:p>
          <a:p>
            <a:r>
              <a:rPr lang="de-AT" dirty="0"/>
              <a:t>Ich glaube und bin fest davon überzeugt, dass sich eine Person, wenn ihre Identität garantiert ist, beim Interagieren mit anderen Gruppen, </a:t>
            </a:r>
            <a:br>
              <a:rPr lang="de-AT" dirty="0"/>
            </a:br>
            <a:r>
              <a:rPr lang="de-AT" dirty="0"/>
              <a:t>beim Integrieren und Zusammenzuarbeiten sicherer fühlt. </a:t>
            </a:r>
            <a:br>
              <a:rPr lang="de-AT" dirty="0"/>
            </a:br>
            <a:r>
              <a:rPr lang="de-AT" dirty="0"/>
              <a:t>Dies gilt auch für kulturelle Gruppen und daher auch für alle religiösen Konfessionen. </a:t>
            </a:r>
          </a:p>
        </p:txBody>
      </p:sp>
    </p:spTree>
    <p:extLst>
      <p:ext uri="{BB962C8B-B14F-4D97-AF65-F5344CB8AC3E}">
        <p14:creationId xmlns:p14="http://schemas.microsoft.com/office/powerpoint/2010/main" val="374375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2E207-AEE2-4D26-916B-C38541C91A5A}"/>
              </a:ext>
            </a:extLst>
          </p:cNvPr>
          <p:cNvSpPr>
            <a:spLocks noGrp="1"/>
          </p:cNvSpPr>
          <p:nvPr>
            <p:ph type="title"/>
          </p:nvPr>
        </p:nvSpPr>
        <p:spPr>
          <a:xfrm>
            <a:off x="677334" y="609600"/>
            <a:ext cx="8596668" cy="884903"/>
          </a:xfrm>
        </p:spPr>
        <p:txBody>
          <a:bodyPr>
            <a:normAutofit fontScale="90000"/>
          </a:bodyPr>
          <a:lstStyle/>
          <a:p>
            <a:r>
              <a:rPr lang="de-AT" b="1" dirty="0"/>
              <a:t>Der Respekt vor dem menschlichen Leben</a:t>
            </a:r>
            <a:br>
              <a:rPr lang="de-AT" b="1" dirty="0"/>
            </a:br>
            <a:endParaRPr lang="de-AT" dirty="0"/>
          </a:p>
        </p:txBody>
      </p:sp>
      <p:sp>
        <p:nvSpPr>
          <p:cNvPr id="3" name="Inhaltsplatzhalter 2">
            <a:extLst>
              <a:ext uri="{FF2B5EF4-FFF2-40B4-BE49-F238E27FC236}">
                <a16:creationId xmlns:a16="http://schemas.microsoft.com/office/drawing/2014/main" id="{F98743A1-B7B7-4940-8ED3-066AAE531EB0}"/>
              </a:ext>
            </a:extLst>
          </p:cNvPr>
          <p:cNvSpPr>
            <a:spLocks noGrp="1"/>
          </p:cNvSpPr>
          <p:nvPr>
            <p:ph idx="1"/>
          </p:nvPr>
        </p:nvSpPr>
        <p:spPr>
          <a:xfrm>
            <a:off x="677334" y="1659144"/>
            <a:ext cx="8596668" cy="3880773"/>
          </a:xfrm>
        </p:spPr>
        <p:txBody>
          <a:bodyPr/>
          <a:lstStyle/>
          <a:p>
            <a:pPr marL="0" indent="0">
              <a:buNone/>
            </a:pPr>
            <a:endParaRPr lang="de-AT" dirty="0"/>
          </a:p>
          <a:p>
            <a:r>
              <a:rPr lang="de-AT" dirty="0"/>
              <a:t>Alle Kameruner </a:t>
            </a:r>
            <a:r>
              <a:rPr lang="de-AT" u="sng" dirty="0"/>
              <a:t>müssen</a:t>
            </a:r>
            <a:r>
              <a:rPr lang="de-AT" dirty="0"/>
              <a:t> sich (wie) </a:t>
            </a:r>
            <a:r>
              <a:rPr lang="de-AT" b="1" dirty="0"/>
              <a:t>mit einer Stimme </a:t>
            </a:r>
            <a:r>
              <a:rPr lang="de-AT" dirty="0"/>
              <a:t>erheben</a:t>
            </a:r>
            <a:br>
              <a:rPr lang="de-AT" strike="sngStrike" dirty="0"/>
            </a:br>
            <a:r>
              <a:rPr lang="de-AT" dirty="0"/>
              <a:t>und gegen jeden Akt </a:t>
            </a:r>
            <a:r>
              <a:rPr lang="de-AT" b="1" dirty="0"/>
              <a:t>der Misshandlung, des Missbrauchs und der Ungerechtigkeit </a:t>
            </a:r>
            <a:endParaRPr lang="de-AT" dirty="0"/>
          </a:p>
          <a:p>
            <a:r>
              <a:rPr lang="de-AT" dirty="0"/>
              <a:t>Es kann keinen Grund geben zur Legitimation der Diskriminierung, Marginalisierung, Respektlosigkeit oder die Misshandlung eines anderen Menschen. Für den Menschen zählt kein anderer Wert. Heute bin vielleicht nicht ich an der Reihe, aber vielleicht schon morgen ... </a:t>
            </a:r>
          </a:p>
          <a:p>
            <a:r>
              <a:rPr lang="de-AT" dirty="0"/>
              <a:t>Wir müssen zusammenhalten und füreinander leben. Wir Menschen müssen erkennen, dass wir zwar autonom sind, aber ohne gegenseitige Unterstützung können wir nicht überleben.</a:t>
            </a:r>
          </a:p>
        </p:txBody>
      </p:sp>
    </p:spTree>
    <p:extLst>
      <p:ext uri="{BB962C8B-B14F-4D97-AF65-F5344CB8AC3E}">
        <p14:creationId xmlns:p14="http://schemas.microsoft.com/office/powerpoint/2010/main" val="101168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71F6C-57DD-4CF6-BFDC-FC4CFC337F51}"/>
              </a:ext>
            </a:extLst>
          </p:cNvPr>
          <p:cNvSpPr>
            <a:spLocks noGrp="1"/>
          </p:cNvSpPr>
          <p:nvPr>
            <p:ph type="title"/>
          </p:nvPr>
        </p:nvSpPr>
        <p:spPr>
          <a:xfrm>
            <a:off x="411864" y="255637"/>
            <a:ext cx="8596668" cy="1836932"/>
          </a:xfrm>
        </p:spPr>
        <p:txBody>
          <a:bodyPr>
            <a:normAutofit fontScale="90000"/>
          </a:bodyPr>
          <a:lstStyle/>
          <a:p>
            <a:r>
              <a:rPr lang="de-AT" sz="4900" b="1" dirty="0"/>
              <a:t>Interreligiöse Ebene. </a:t>
            </a:r>
            <a:br>
              <a:rPr lang="de-AT" b="1" dirty="0"/>
            </a:br>
            <a:r>
              <a:rPr lang="de-AT" dirty="0"/>
              <a:t>Faktoren für einen gelungenen Interreligiösen Dialog</a:t>
            </a:r>
          </a:p>
        </p:txBody>
      </p:sp>
      <p:sp>
        <p:nvSpPr>
          <p:cNvPr id="3" name="Inhaltsplatzhalter 2">
            <a:extLst>
              <a:ext uri="{FF2B5EF4-FFF2-40B4-BE49-F238E27FC236}">
                <a16:creationId xmlns:a16="http://schemas.microsoft.com/office/drawing/2014/main" id="{C0FBC51B-2AE2-4C72-B0F3-EFDF719589F7}"/>
              </a:ext>
            </a:extLst>
          </p:cNvPr>
          <p:cNvSpPr>
            <a:spLocks noGrp="1"/>
          </p:cNvSpPr>
          <p:nvPr>
            <p:ph idx="1"/>
          </p:nvPr>
        </p:nvSpPr>
        <p:spPr>
          <a:xfrm>
            <a:off x="411864" y="2373923"/>
            <a:ext cx="9194252" cy="3987547"/>
          </a:xfrm>
        </p:spPr>
        <p:txBody>
          <a:bodyPr>
            <a:normAutofit/>
          </a:bodyPr>
          <a:lstStyle/>
          <a:p>
            <a:r>
              <a:rPr lang="de-DE" sz="2200" dirty="0"/>
              <a:t>Jeder Gläubige sollte die grundlegenden Elemente seiner Religion gut beherrschen, um Ignoranz zu bekämpfen</a:t>
            </a:r>
          </a:p>
          <a:p>
            <a:r>
              <a:rPr lang="de-DE" sz="2200" dirty="0"/>
              <a:t>Die Kirchen im Kamerun müssen die Botschaft des Friedens predigen</a:t>
            </a:r>
          </a:p>
          <a:p>
            <a:r>
              <a:rPr lang="de-DE" sz="2200" dirty="0"/>
              <a:t>Die Kirchen müssen soziale Ungerechtigkeit mit gemeinsamer Stimme verurteilen</a:t>
            </a:r>
          </a:p>
          <a:p>
            <a:r>
              <a:rPr lang="de-DE" sz="2200" dirty="0"/>
              <a:t>Der Respekt für den Standpunkt anderer ohne Abwertung 	</a:t>
            </a:r>
          </a:p>
          <a:p>
            <a:r>
              <a:rPr lang="de-DE" sz="2200" dirty="0"/>
              <a:t>Respekt für die kulturellen Werte derer, die die Kirche evangelisiert</a:t>
            </a:r>
          </a:p>
          <a:p>
            <a:pPr marL="0" indent="0">
              <a:buNone/>
            </a:pPr>
            <a:endParaRPr lang="de-AT" dirty="0"/>
          </a:p>
        </p:txBody>
      </p:sp>
    </p:spTree>
    <p:extLst>
      <p:ext uri="{BB962C8B-B14F-4D97-AF65-F5344CB8AC3E}">
        <p14:creationId xmlns:p14="http://schemas.microsoft.com/office/powerpoint/2010/main" val="389559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F90DE-5E13-45AB-8A6A-8B15A9CCE8E9}"/>
              </a:ext>
            </a:extLst>
          </p:cNvPr>
          <p:cNvSpPr>
            <a:spLocks noGrp="1"/>
          </p:cNvSpPr>
          <p:nvPr>
            <p:ph type="title"/>
          </p:nvPr>
        </p:nvSpPr>
        <p:spPr/>
        <p:txBody>
          <a:bodyPr>
            <a:normAutofit fontScale="90000"/>
          </a:bodyPr>
          <a:lstStyle/>
          <a:p>
            <a:r>
              <a:rPr lang="de-AT" b="1" dirty="0"/>
              <a:t>Jeder Gläubige sollte die grundlegenden Elemente seiner Religion gut beherrschen</a:t>
            </a:r>
            <a:endParaRPr lang="de-AT" dirty="0"/>
          </a:p>
        </p:txBody>
      </p:sp>
      <p:sp>
        <p:nvSpPr>
          <p:cNvPr id="3" name="Inhaltsplatzhalter 2">
            <a:extLst>
              <a:ext uri="{FF2B5EF4-FFF2-40B4-BE49-F238E27FC236}">
                <a16:creationId xmlns:a16="http://schemas.microsoft.com/office/drawing/2014/main" id="{443E3E94-9774-4D21-9535-D34F6AD940FC}"/>
              </a:ext>
            </a:extLst>
          </p:cNvPr>
          <p:cNvSpPr>
            <a:spLocks noGrp="1"/>
          </p:cNvSpPr>
          <p:nvPr>
            <p:ph idx="1"/>
          </p:nvPr>
        </p:nvSpPr>
        <p:spPr>
          <a:xfrm>
            <a:off x="677334" y="2160589"/>
            <a:ext cx="8596668" cy="4230379"/>
          </a:xfrm>
        </p:spPr>
        <p:txBody>
          <a:bodyPr>
            <a:normAutofit lnSpcReduction="10000"/>
          </a:bodyPr>
          <a:lstStyle/>
          <a:p>
            <a:r>
              <a:rPr lang="de-AT" b="1" dirty="0"/>
              <a:t>Jeder Gläubige sollte die grundlegenden Elemente seiner Religion gut beherrschen, um Ignoranz zu bekämpfen. Dies kann ein großer positiver Schritt in Richtung eines erfolgreichen interreligiösen Dialogs sein.</a:t>
            </a:r>
          </a:p>
          <a:p>
            <a:r>
              <a:rPr lang="de-AT" dirty="0"/>
              <a:t>Die Motivation, die jemanden antreibt, Muslim, Christ, Hindu, Buddhist usw. zu sein, darf nicht nur auf das Äußerliche begrenzt sein,  sondern muss auch auf </a:t>
            </a:r>
            <a:r>
              <a:rPr lang="de-AT" b="1" dirty="0"/>
              <a:t>innerer Rationalität </a:t>
            </a:r>
            <a:r>
              <a:rPr lang="de-AT" dirty="0"/>
              <a:t>beruhen. </a:t>
            </a:r>
          </a:p>
          <a:p>
            <a:r>
              <a:rPr lang="de-AT" dirty="0"/>
              <a:t>Die Überzeugung von seiner Einzigartigkeit bestätigt seine </a:t>
            </a:r>
            <a:r>
              <a:rPr lang="de-AT" b="1" dirty="0"/>
              <a:t>Identität</a:t>
            </a:r>
            <a:r>
              <a:rPr lang="de-AT" dirty="0"/>
              <a:t>, so dass die Präsenz anderer Religionen seine eigene Präsenz nicht bedroht. Dies wird dem Gläubigen helfen, die anderen Religionen zu akzeptieren und zu respektieren und gleichzeitig an der Wahrheit seiner eigenen Religion festzuhalten. </a:t>
            </a:r>
          </a:p>
          <a:p>
            <a:r>
              <a:rPr lang="de-AT" dirty="0"/>
              <a:t>Es geht darum, Hindernisse in umzuwandeln, damit diese eher zu </a:t>
            </a:r>
            <a:r>
              <a:rPr lang="de-AT" b="1" dirty="0"/>
              <a:t>Quellen der Bereicherung </a:t>
            </a:r>
            <a:r>
              <a:rPr lang="de-AT" dirty="0"/>
              <a:t>als zum Hindernis für ihre Beziehungen und ihr Wachstum untereinander wird. Das gibt eine Basis, um in einer produktiveren und friedlicheren Atmosphäre zusammenzuleben.</a:t>
            </a:r>
          </a:p>
          <a:p>
            <a:endParaRPr lang="de-AT" dirty="0"/>
          </a:p>
        </p:txBody>
      </p:sp>
    </p:spTree>
    <p:extLst>
      <p:ext uri="{BB962C8B-B14F-4D97-AF65-F5344CB8AC3E}">
        <p14:creationId xmlns:p14="http://schemas.microsoft.com/office/powerpoint/2010/main" val="345644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29A5D-83AD-4628-ABC7-C215E8DD7BCB}"/>
              </a:ext>
            </a:extLst>
          </p:cNvPr>
          <p:cNvSpPr>
            <a:spLocks noGrp="1"/>
          </p:cNvSpPr>
          <p:nvPr>
            <p:ph type="title"/>
          </p:nvPr>
        </p:nvSpPr>
        <p:spPr/>
        <p:txBody>
          <a:bodyPr>
            <a:normAutofit fontScale="90000"/>
          </a:bodyPr>
          <a:lstStyle/>
          <a:p>
            <a:r>
              <a:rPr lang="de-AT" b="1" dirty="0"/>
              <a:t>Die Kirchen in Kamerun müssen die Botschaft des Friedens predigen   </a:t>
            </a:r>
            <a:br>
              <a:rPr lang="de-AT" b="1" dirty="0"/>
            </a:br>
            <a:endParaRPr lang="de-AT" dirty="0"/>
          </a:p>
        </p:txBody>
      </p:sp>
      <p:sp>
        <p:nvSpPr>
          <p:cNvPr id="3" name="Inhaltsplatzhalter 2">
            <a:extLst>
              <a:ext uri="{FF2B5EF4-FFF2-40B4-BE49-F238E27FC236}">
                <a16:creationId xmlns:a16="http://schemas.microsoft.com/office/drawing/2014/main" id="{92C9B0B2-9EAC-4967-BF62-3642FAE25D24}"/>
              </a:ext>
            </a:extLst>
          </p:cNvPr>
          <p:cNvSpPr>
            <a:spLocks noGrp="1"/>
          </p:cNvSpPr>
          <p:nvPr>
            <p:ph idx="1"/>
          </p:nvPr>
        </p:nvSpPr>
        <p:spPr/>
        <p:txBody>
          <a:bodyPr/>
          <a:lstStyle/>
          <a:p>
            <a:endParaRPr lang="de-AT" sz="2000" dirty="0"/>
          </a:p>
          <a:p>
            <a:r>
              <a:rPr lang="de-AT" sz="2000" dirty="0"/>
              <a:t>Die aktuelle Konfliktsituation sollte die Kirchen wirklich dazu bewegen, sich selbst zu fragen, was sie sind, was sie predigen und welche Rolle sie in der gegenwärtigen Situation im Kamerun spielen</a:t>
            </a:r>
          </a:p>
          <a:p>
            <a:r>
              <a:rPr lang="de-AT" sz="2000" dirty="0"/>
              <a:t>Die Kirchen in Kamerun müssen die </a:t>
            </a:r>
            <a:r>
              <a:rPr lang="de-AT" sz="2000" b="1" dirty="0"/>
              <a:t>Botschaft des Friedens </a:t>
            </a:r>
            <a:r>
              <a:rPr lang="de-AT" sz="2000" dirty="0"/>
              <a:t>predigen. </a:t>
            </a:r>
            <a:br>
              <a:rPr lang="de-AT" sz="2000" dirty="0"/>
            </a:br>
            <a:r>
              <a:rPr lang="de-AT" sz="2000" dirty="0"/>
              <a:t>Sie müssen das Evangelium nicht nur verkünden, sondern es auch so verkünden, dass es die </a:t>
            </a:r>
            <a:r>
              <a:rPr lang="de-AT" sz="2000" b="1" dirty="0"/>
              <a:t>Wunden der Spaltung heilt</a:t>
            </a:r>
          </a:p>
          <a:p>
            <a:endParaRPr lang="de-AT" dirty="0"/>
          </a:p>
        </p:txBody>
      </p:sp>
    </p:spTree>
    <p:extLst>
      <p:ext uri="{BB962C8B-B14F-4D97-AF65-F5344CB8AC3E}">
        <p14:creationId xmlns:p14="http://schemas.microsoft.com/office/powerpoint/2010/main" val="51276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E7573-447E-4C14-A3BD-6E3D4384FAD8}"/>
              </a:ext>
            </a:extLst>
          </p:cNvPr>
          <p:cNvSpPr>
            <a:spLocks noGrp="1"/>
          </p:cNvSpPr>
          <p:nvPr>
            <p:ph type="title"/>
          </p:nvPr>
        </p:nvSpPr>
        <p:spPr>
          <a:xfrm>
            <a:off x="677334" y="609599"/>
            <a:ext cx="8596668" cy="1457195"/>
          </a:xfrm>
        </p:spPr>
        <p:txBody>
          <a:bodyPr>
            <a:normAutofit fontScale="90000"/>
          </a:bodyPr>
          <a:lstStyle/>
          <a:p>
            <a:r>
              <a:rPr lang="de-AT" b="1" dirty="0"/>
              <a:t>Die Kirchen müssen soziale Ungerechtigkeiten mit </a:t>
            </a:r>
            <a:r>
              <a:rPr lang="de-AT" b="1" u="sng" dirty="0"/>
              <a:t>einer</a:t>
            </a:r>
            <a:r>
              <a:rPr lang="de-AT" dirty="0"/>
              <a:t> (gemeinsamen)</a:t>
            </a:r>
            <a:r>
              <a:rPr lang="de-AT" b="1" dirty="0"/>
              <a:t> Stimme verurteilen</a:t>
            </a:r>
            <a:br>
              <a:rPr lang="de-AT" dirty="0"/>
            </a:br>
            <a:r>
              <a:rPr lang="de-AT" dirty="0"/>
              <a:t> </a:t>
            </a:r>
            <a:br>
              <a:rPr lang="de-AT" dirty="0"/>
            </a:br>
            <a:endParaRPr lang="de-AT" dirty="0"/>
          </a:p>
        </p:txBody>
      </p:sp>
      <p:sp>
        <p:nvSpPr>
          <p:cNvPr id="3" name="Inhaltsplatzhalter 2">
            <a:extLst>
              <a:ext uri="{FF2B5EF4-FFF2-40B4-BE49-F238E27FC236}">
                <a16:creationId xmlns:a16="http://schemas.microsoft.com/office/drawing/2014/main" id="{4D5F762D-D1ED-4083-8085-39518CC9A64B}"/>
              </a:ext>
            </a:extLst>
          </p:cNvPr>
          <p:cNvSpPr>
            <a:spLocks noGrp="1"/>
          </p:cNvSpPr>
          <p:nvPr>
            <p:ph idx="1"/>
          </p:nvPr>
        </p:nvSpPr>
        <p:spPr>
          <a:xfrm>
            <a:off x="677334" y="2382714"/>
            <a:ext cx="8596668" cy="3786045"/>
          </a:xfrm>
        </p:spPr>
        <p:txBody>
          <a:bodyPr>
            <a:normAutofit lnSpcReduction="10000"/>
          </a:bodyPr>
          <a:lstStyle/>
          <a:p>
            <a:r>
              <a:rPr lang="de-AT" dirty="0"/>
              <a:t>Die Religionsführer </a:t>
            </a:r>
            <a:r>
              <a:rPr lang="de-AT" b="1" dirty="0"/>
              <a:t>sollen eine aktive Rolle spielen</a:t>
            </a:r>
            <a:r>
              <a:rPr lang="de-AT" dirty="0"/>
              <a:t>, damit die Religionen für den Frieden und für die Lösung von Konflikten eintreten. </a:t>
            </a:r>
          </a:p>
          <a:p>
            <a:r>
              <a:rPr lang="de-AT" dirty="0"/>
              <a:t>Die christlichen Kirchen, der Islam und die traditionellen Religionen müssen in gegenseitigem Respekt zusammenfinden. Dies wird ihnen helfen, einander im Kampf gegen Ungerechtigkeit zu unterstützen und der Verfolgung zu widerstehen, zu der es normalerweise kommt, wenn die Wahrheit gesagt wird. </a:t>
            </a:r>
          </a:p>
          <a:p>
            <a:r>
              <a:rPr lang="de-AT" dirty="0"/>
              <a:t>Beispielsweise wurde 1992 Erzbischof Paul </a:t>
            </a:r>
            <a:r>
              <a:rPr lang="de-AT" dirty="0" err="1"/>
              <a:t>Verdzekov</a:t>
            </a:r>
            <a:r>
              <a:rPr lang="de-AT" dirty="0"/>
              <a:t> von </a:t>
            </a:r>
            <a:r>
              <a:rPr lang="de-AT" dirty="0" err="1"/>
              <a:t>Bamenda</a:t>
            </a:r>
            <a:r>
              <a:rPr lang="de-AT" dirty="0"/>
              <a:t> verfolgt, weil er angeprangerte, dass ein Bürger zu Tode gefoltert wurde.</a:t>
            </a:r>
            <a:br>
              <a:rPr lang="de-AT" dirty="0"/>
            </a:br>
            <a:r>
              <a:rPr lang="de-AT" dirty="0"/>
              <a:t>Die gesamte katholische Hierarchie versammelte sich en bloc um ihn. </a:t>
            </a:r>
            <a:br>
              <a:rPr lang="de-AT" dirty="0"/>
            </a:br>
            <a:r>
              <a:rPr lang="de-AT" dirty="0"/>
              <a:t>Aufgrund politischer und kultureller Erwägungen verstummte die protestantische Hierarchie.</a:t>
            </a:r>
          </a:p>
          <a:p>
            <a:pPr marL="0" indent="0">
              <a:buNone/>
            </a:pPr>
            <a:r>
              <a:rPr lang="de-AT" dirty="0"/>
              <a:t> </a:t>
            </a:r>
          </a:p>
          <a:p>
            <a:endParaRPr lang="de-AT" dirty="0"/>
          </a:p>
        </p:txBody>
      </p:sp>
    </p:spTree>
    <p:extLst>
      <p:ext uri="{BB962C8B-B14F-4D97-AF65-F5344CB8AC3E}">
        <p14:creationId xmlns:p14="http://schemas.microsoft.com/office/powerpoint/2010/main" val="178702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DDA9C-509E-412C-93C1-B3CE0729477F}"/>
              </a:ext>
            </a:extLst>
          </p:cNvPr>
          <p:cNvSpPr>
            <a:spLocks noGrp="1"/>
          </p:cNvSpPr>
          <p:nvPr>
            <p:ph type="title"/>
          </p:nvPr>
        </p:nvSpPr>
        <p:spPr/>
        <p:txBody>
          <a:bodyPr>
            <a:normAutofit fontScale="90000"/>
          </a:bodyPr>
          <a:lstStyle/>
          <a:p>
            <a:r>
              <a:rPr lang="de-DE" b="1" dirty="0"/>
              <a:t>Der Respekt für den Standpunkt anderer ohne Abwertung</a:t>
            </a:r>
            <a:br>
              <a:rPr lang="de-DE" dirty="0"/>
            </a:br>
            <a:endParaRPr lang="de-AT" dirty="0"/>
          </a:p>
        </p:txBody>
      </p:sp>
      <p:sp>
        <p:nvSpPr>
          <p:cNvPr id="3" name="Inhaltsplatzhalter 2">
            <a:extLst>
              <a:ext uri="{FF2B5EF4-FFF2-40B4-BE49-F238E27FC236}">
                <a16:creationId xmlns:a16="http://schemas.microsoft.com/office/drawing/2014/main" id="{032EED7A-177E-4575-9CA3-AD05BFE2A497}"/>
              </a:ext>
            </a:extLst>
          </p:cNvPr>
          <p:cNvSpPr>
            <a:spLocks noGrp="1"/>
          </p:cNvSpPr>
          <p:nvPr>
            <p:ph idx="1"/>
          </p:nvPr>
        </p:nvSpPr>
        <p:spPr>
          <a:xfrm>
            <a:off x="677334" y="2725615"/>
            <a:ext cx="8596668" cy="3315747"/>
          </a:xfrm>
        </p:spPr>
        <p:txBody>
          <a:bodyPr/>
          <a:lstStyle/>
          <a:p>
            <a:r>
              <a:rPr lang="de-DE" sz="2000" dirty="0"/>
              <a:t>Niemandes Idee sollte wegen seiner Herkunft abgelehnt werden. </a:t>
            </a:r>
            <a:br>
              <a:rPr lang="de-DE" sz="2000" dirty="0"/>
            </a:br>
            <a:r>
              <a:rPr lang="de-DE" sz="2000" dirty="0"/>
              <a:t>Wenn wir die Welt und die Ansichten anderer ignorieren, dann ist das für den Prozess des Dialogs kontraproduktiv.</a:t>
            </a:r>
          </a:p>
          <a:p>
            <a:r>
              <a:rPr lang="de-DE" sz="2000" dirty="0"/>
              <a:t>Wenn sich jeder geschätzt und geachtet fühlt, würde das zu einer besseren Beteiligung, einer Steigerung der Wirksamkeit innerhalb der kirchlichen Gruppen und damit zu einem positiven Ergebnis in der Gesellschaft führen.</a:t>
            </a:r>
          </a:p>
          <a:p>
            <a:endParaRPr lang="de-AT" dirty="0"/>
          </a:p>
        </p:txBody>
      </p:sp>
    </p:spTree>
    <p:extLst>
      <p:ext uri="{BB962C8B-B14F-4D97-AF65-F5344CB8AC3E}">
        <p14:creationId xmlns:p14="http://schemas.microsoft.com/office/powerpoint/2010/main" val="4922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2738E-9191-4316-A2BE-48CF76A88164}"/>
              </a:ext>
            </a:extLst>
          </p:cNvPr>
          <p:cNvSpPr>
            <a:spLocks noGrp="1"/>
          </p:cNvSpPr>
          <p:nvPr>
            <p:ph type="title"/>
          </p:nvPr>
        </p:nvSpPr>
        <p:spPr/>
        <p:txBody>
          <a:bodyPr>
            <a:normAutofit fontScale="90000"/>
          </a:bodyPr>
          <a:lstStyle/>
          <a:p>
            <a:r>
              <a:rPr lang="de-DE" b="1" dirty="0"/>
              <a:t>Respekt für die kulturellen Werte derer, die die Kirche evangelisiert</a:t>
            </a:r>
            <a:br>
              <a:rPr lang="de-DE" dirty="0"/>
            </a:br>
            <a:endParaRPr lang="de-AT" dirty="0"/>
          </a:p>
        </p:txBody>
      </p:sp>
      <p:sp>
        <p:nvSpPr>
          <p:cNvPr id="3" name="Inhaltsplatzhalter 2">
            <a:extLst>
              <a:ext uri="{FF2B5EF4-FFF2-40B4-BE49-F238E27FC236}">
                <a16:creationId xmlns:a16="http://schemas.microsoft.com/office/drawing/2014/main" id="{803D34BF-391C-48B4-9603-07B147A23A17}"/>
              </a:ext>
            </a:extLst>
          </p:cNvPr>
          <p:cNvSpPr>
            <a:spLocks noGrp="1"/>
          </p:cNvSpPr>
          <p:nvPr>
            <p:ph idx="1"/>
          </p:nvPr>
        </p:nvSpPr>
        <p:spPr/>
        <p:txBody>
          <a:bodyPr/>
          <a:lstStyle/>
          <a:p>
            <a:pPr marL="0" indent="0">
              <a:buNone/>
            </a:pPr>
            <a:r>
              <a:rPr lang="de-AT" dirty="0"/>
              <a:t>Für einen besseren Dialog mit den traditionellen Religionen besteht heute die Notwendigkeit, die </a:t>
            </a:r>
            <a:r>
              <a:rPr lang="de-AT" b="1" dirty="0"/>
              <a:t>kulturellen Werte des Volkes zu verstehen </a:t>
            </a:r>
            <a:r>
              <a:rPr lang="de-AT" dirty="0"/>
              <a:t>und die </a:t>
            </a:r>
            <a:r>
              <a:rPr lang="de-AT" b="1" dirty="0"/>
              <a:t>Standpunkte besonders zu berücksichtigen</a:t>
            </a:r>
            <a:r>
              <a:rPr lang="de-AT" dirty="0"/>
              <a:t>.</a:t>
            </a:r>
          </a:p>
          <a:p>
            <a:pPr marL="0" indent="0" algn="ctr">
              <a:buNone/>
            </a:pPr>
            <a:endParaRPr lang="de-AT" dirty="0"/>
          </a:p>
          <a:p>
            <a:pPr marL="0" indent="0" algn="ctr">
              <a:buNone/>
            </a:pPr>
            <a:br>
              <a:rPr lang="de-AT" dirty="0"/>
            </a:br>
            <a:r>
              <a:rPr lang="de-AT" sz="2000" b="1" dirty="0"/>
              <a:t>Die vielen verschiedenen Kulturen in Kamerun </a:t>
            </a:r>
            <a:br>
              <a:rPr lang="de-AT" sz="2000" b="1" dirty="0"/>
            </a:br>
            <a:r>
              <a:rPr lang="de-AT" sz="2000" b="1" dirty="0"/>
              <a:t>bieten der katholischen Kirche auch die Möglichkeit,</a:t>
            </a:r>
            <a:br>
              <a:rPr lang="de-AT" sz="2000" b="1" dirty="0"/>
            </a:br>
            <a:r>
              <a:rPr lang="de-AT" sz="2000" b="1" dirty="0"/>
              <a:t>ihre religiösen und theologischen Annahmen </a:t>
            </a:r>
            <a:br>
              <a:rPr lang="de-AT" sz="2000" b="1" dirty="0"/>
            </a:br>
            <a:r>
              <a:rPr lang="de-AT" sz="2000" b="1" dirty="0"/>
              <a:t>zu überprüfen und weiterzuentwickeln</a:t>
            </a:r>
          </a:p>
          <a:p>
            <a:endParaRPr lang="de-AT" dirty="0"/>
          </a:p>
        </p:txBody>
      </p:sp>
    </p:spTree>
    <p:extLst>
      <p:ext uri="{BB962C8B-B14F-4D97-AF65-F5344CB8AC3E}">
        <p14:creationId xmlns:p14="http://schemas.microsoft.com/office/powerpoint/2010/main" val="2930697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45627-9475-496A-BB81-059204DFED84}"/>
              </a:ext>
            </a:extLst>
          </p:cNvPr>
          <p:cNvSpPr>
            <a:spLocks noGrp="1"/>
          </p:cNvSpPr>
          <p:nvPr>
            <p:ph type="title"/>
          </p:nvPr>
        </p:nvSpPr>
        <p:spPr>
          <a:xfrm>
            <a:off x="998714" y="884129"/>
            <a:ext cx="8384654" cy="5089742"/>
          </a:xfrm>
        </p:spPr>
        <p:txBody>
          <a:bodyPr/>
          <a:lstStyle/>
          <a:p>
            <a:r>
              <a:rPr lang="de-AT" sz="8000" dirty="0">
                <a:solidFill>
                  <a:schemeClr val="tx1"/>
                </a:solidFill>
              </a:rPr>
              <a:t>  </a:t>
            </a:r>
            <a:br>
              <a:rPr lang="de-AT" sz="8000" dirty="0">
                <a:solidFill>
                  <a:schemeClr val="tx1"/>
                </a:solidFill>
              </a:rPr>
            </a:br>
            <a:r>
              <a:rPr lang="de-AT" sz="8000" dirty="0">
                <a:solidFill>
                  <a:schemeClr val="tx1"/>
                </a:solidFill>
              </a:rPr>
              <a:t>  Danke für Ihre  </a:t>
            </a:r>
            <a:br>
              <a:rPr lang="de-AT" sz="8000" dirty="0">
                <a:solidFill>
                  <a:schemeClr val="tx1"/>
                </a:solidFill>
              </a:rPr>
            </a:br>
            <a:r>
              <a:rPr lang="de-AT" sz="8000" dirty="0">
                <a:solidFill>
                  <a:schemeClr val="tx1"/>
                </a:solidFill>
              </a:rPr>
              <a:t> Aufmerksamkeit!</a:t>
            </a:r>
            <a:r>
              <a:rPr lang="de-AT" dirty="0"/>
              <a:t> </a:t>
            </a:r>
          </a:p>
        </p:txBody>
      </p:sp>
      <p:sp>
        <p:nvSpPr>
          <p:cNvPr id="4" name="Textfeld 3">
            <a:extLst>
              <a:ext uri="{FF2B5EF4-FFF2-40B4-BE49-F238E27FC236}">
                <a16:creationId xmlns:a16="http://schemas.microsoft.com/office/drawing/2014/main" id="{322892BE-968A-4DD6-8DAB-E9DFD105ECD1}"/>
              </a:ext>
            </a:extLst>
          </p:cNvPr>
          <p:cNvSpPr txBox="1"/>
          <p:nvPr/>
        </p:nvSpPr>
        <p:spPr>
          <a:xfrm>
            <a:off x="3169407" y="4957469"/>
            <a:ext cx="3231715" cy="369332"/>
          </a:xfrm>
          <a:prstGeom prst="rect">
            <a:avLst/>
          </a:prstGeom>
          <a:noFill/>
        </p:spPr>
        <p:txBody>
          <a:bodyPr wrap="square" rtlCol="0">
            <a:spAutoFit/>
          </a:bodyPr>
          <a:lstStyle/>
          <a:p>
            <a:r>
              <a:rPr lang="de-AT" dirty="0"/>
              <a:t>P. Gerald Funwie </a:t>
            </a:r>
            <a:r>
              <a:rPr lang="de-AT" dirty="0" err="1"/>
              <a:t>Azongwa</a:t>
            </a:r>
            <a:r>
              <a:rPr lang="de-AT" dirty="0"/>
              <a:t> SP</a:t>
            </a:r>
          </a:p>
        </p:txBody>
      </p:sp>
    </p:spTree>
    <p:extLst>
      <p:ext uri="{BB962C8B-B14F-4D97-AF65-F5344CB8AC3E}">
        <p14:creationId xmlns:p14="http://schemas.microsoft.com/office/powerpoint/2010/main" val="79025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5B974-C279-4DD0-AFDF-7FDACCCF4DA9}"/>
              </a:ext>
            </a:extLst>
          </p:cNvPr>
          <p:cNvSpPr>
            <a:spLocks noGrp="1"/>
          </p:cNvSpPr>
          <p:nvPr>
            <p:ph type="title"/>
          </p:nvPr>
        </p:nvSpPr>
        <p:spPr/>
        <p:txBody>
          <a:bodyPr/>
          <a:lstStyle/>
          <a:p>
            <a:r>
              <a:rPr lang="de-AT" b="1" dirty="0"/>
              <a:t>Kreuzungspunkt Kamerun</a:t>
            </a:r>
          </a:p>
        </p:txBody>
      </p:sp>
      <p:sp>
        <p:nvSpPr>
          <p:cNvPr id="3" name="Inhaltsplatzhalter 2">
            <a:extLst>
              <a:ext uri="{FF2B5EF4-FFF2-40B4-BE49-F238E27FC236}">
                <a16:creationId xmlns:a16="http://schemas.microsoft.com/office/drawing/2014/main" id="{10BFADE1-5640-409E-90D7-0F8CFCDE1059}"/>
              </a:ext>
            </a:extLst>
          </p:cNvPr>
          <p:cNvSpPr>
            <a:spLocks noGrp="1"/>
          </p:cNvSpPr>
          <p:nvPr>
            <p:ph idx="1"/>
          </p:nvPr>
        </p:nvSpPr>
        <p:spPr/>
        <p:txBody>
          <a:bodyPr>
            <a:normAutofit/>
          </a:bodyPr>
          <a:lstStyle/>
          <a:p>
            <a:r>
              <a:rPr lang="de-DE" sz="2400" i="1" dirty="0"/>
              <a:t>“Kamerun erscheint wie eine Kreuzung, </a:t>
            </a:r>
            <a:br>
              <a:rPr lang="de-DE" sz="2400" i="1" dirty="0"/>
            </a:br>
            <a:r>
              <a:rPr lang="de-DE" sz="2400" i="1" dirty="0"/>
              <a:t>  an der sich der ganze Kontinent</a:t>
            </a:r>
            <a:br>
              <a:rPr lang="de-DE" sz="2400" i="1" dirty="0"/>
            </a:br>
            <a:r>
              <a:rPr lang="de-DE" sz="2400" i="1" dirty="0"/>
              <a:t>  ein Stelldichein zu geben scheint: </a:t>
            </a:r>
            <a:br>
              <a:rPr lang="de-DE" sz="2400" i="1" dirty="0"/>
            </a:br>
            <a:r>
              <a:rPr lang="de-DE" sz="2400" i="1" dirty="0"/>
              <a:t>  das Afrika des Regenwalds und das der Savanne; </a:t>
            </a:r>
            <a:br>
              <a:rPr lang="de-DE" sz="2400" i="1" dirty="0"/>
            </a:br>
            <a:r>
              <a:rPr lang="de-DE" sz="2400" i="1" dirty="0"/>
              <a:t>  das Afrika der Bantu- und der Sudanvölker; </a:t>
            </a:r>
            <a:br>
              <a:rPr lang="de-DE" sz="2400" i="1" dirty="0"/>
            </a:br>
            <a:r>
              <a:rPr lang="de-DE" sz="2400" i="1" dirty="0"/>
              <a:t>  das Afrika der Moslems, der Christen und der Animisten;</a:t>
            </a:r>
            <a:br>
              <a:rPr lang="de-DE" sz="2400" i="1" dirty="0"/>
            </a:br>
            <a:r>
              <a:rPr lang="de-DE" sz="2400" i="1" dirty="0"/>
              <a:t>  das Französisch sprechende, das Englisch sprechende,</a:t>
            </a:r>
            <a:br>
              <a:rPr lang="de-DE" sz="2400" i="1" dirty="0"/>
            </a:br>
            <a:r>
              <a:rPr lang="de-DE" sz="2400" i="1" dirty="0"/>
              <a:t>  ja sogar das Arabisch sprechende Afrika.“</a:t>
            </a:r>
            <a:br>
              <a:rPr lang="de-DE" sz="2400" i="1" dirty="0"/>
            </a:br>
            <a:r>
              <a:rPr lang="de-DE" sz="2400" i="1" dirty="0"/>
              <a:t>										 </a:t>
            </a:r>
            <a:r>
              <a:rPr lang="de-DE" sz="1600" i="1" dirty="0"/>
              <a:t>(Jean-Claude </a:t>
            </a:r>
            <a:r>
              <a:rPr lang="de-DE" sz="1600" i="1" dirty="0" err="1"/>
              <a:t>Bruneau</a:t>
            </a:r>
            <a:r>
              <a:rPr lang="de-DE" sz="1600" i="1" dirty="0"/>
              <a:t>, frz. Geograph)</a:t>
            </a:r>
            <a:r>
              <a:rPr lang="de-DE" sz="2400" i="1" dirty="0"/>
              <a:t> </a:t>
            </a:r>
          </a:p>
          <a:p>
            <a:endParaRPr lang="de-AT" dirty="0"/>
          </a:p>
        </p:txBody>
      </p:sp>
    </p:spTree>
    <p:extLst>
      <p:ext uri="{BB962C8B-B14F-4D97-AF65-F5344CB8AC3E}">
        <p14:creationId xmlns:p14="http://schemas.microsoft.com/office/powerpoint/2010/main" val="26173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5B974-C279-4DD0-AFDF-7FDACCCF4DA9}"/>
              </a:ext>
            </a:extLst>
          </p:cNvPr>
          <p:cNvSpPr>
            <a:spLocks noGrp="1"/>
          </p:cNvSpPr>
          <p:nvPr>
            <p:ph type="title"/>
          </p:nvPr>
        </p:nvSpPr>
        <p:spPr/>
        <p:txBody>
          <a:bodyPr/>
          <a:lstStyle/>
          <a:p>
            <a:r>
              <a:rPr lang="de-AT" dirty="0"/>
              <a:t>Das Thema  </a:t>
            </a:r>
          </a:p>
        </p:txBody>
      </p:sp>
      <p:sp>
        <p:nvSpPr>
          <p:cNvPr id="3" name="Inhaltsplatzhalter 2">
            <a:extLst>
              <a:ext uri="{FF2B5EF4-FFF2-40B4-BE49-F238E27FC236}">
                <a16:creationId xmlns:a16="http://schemas.microsoft.com/office/drawing/2014/main" id="{10BFADE1-5640-409E-90D7-0F8CFCDE1059}"/>
              </a:ext>
            </a:extLst>
          </p:cNvPr>
          <p:cNvSpPr>
            <a:spLocks noGrp="1"/>
          </p:cNvSpPr>
          <p:nvPr>
            <p:ph idx="1"/>
          </p:nvPr>
        </p:nvSpPr>
        <p:spPr>
          <a:xfrm>
            <a:off x="677334" y="1376313"/>
            <a:ext cx="8596668" cy="5173573"/>
          </a:xfrm>
        </p:spPr>
        <p:txBody>
          <a:bodyPr>
            <a:noAutofit/>
          </a:bodyPr>
          <a:lstStyle/>
          <a:p>
            <a:r>
              <a:rPr lang="de-DE" dirty="0"/>
              <a:t>Der Religion fällt in der kamerunischen Gesellschaft eine bedeutende Rolle zu. Hinsichtlich der Religionszugehörigkeit bezeichnen sich knapp </a:t>
            </a:r>
            <a:r>
              <a:rPr lang="de-DE" b="1" dirty="0"/>
              <a:t>70 %</a:t>
            </a:r>
            <a:r>
              <a:rPr lang="de-DE" dirty="0"/>
              <a:t> der Kameruner als Christen. </a:t>
            </a:r>
            <a:r>
              <a:rPr lang="de-DE" b="1" dirty="0"/>
              <a:t>20 % sind Moslems </a:t>
            </a:r>
            <a:r>
              <a:rPr lang="de-DE" dirty="0"/>
              <a:t>und </a:t>
            </a:r>
            <a:r>
              <a:rPr lang="de-DE" b="1" dirty="0"/>
              <a:t>10 % praktizieren traditionelle Religionen</a:t>
            </a:r>
            <a:r>
              <a:rPr lang="de-DE" dirty="0"/>
              <a:t> bzw. gehören anderen Religionsgemeinschaften an. Das Verhältnis zwischen den Religionen und der Umgang miteinander war lange Zeit von gegenseitiger Toleranz und Respekt geprägt. Der interreligiöse Dialog funktionierte gut und im Gegensatz zu den Nachbarländern Kameruns gab es keine religiöse Gewalt.</a:t>
            </a:r>
          </a:p>
          <a:p>
            <a:r>
              <a:rPr lang="de-DE" dirty="0"/>
              <a:t>Mit der Ausweitung der Aktivitäten der Terrorgruppe Boko Haram auf den Norden des Landes und einer </a:t>
            </a:r>
            <a:r>
              <a:rPr lang="de-DE" b="1" dirty="0"/>
              <a:t>Zunahme fundamentalistisch orientierter muslimischer aber auch christlicher Gruppen </a:t>
            </a:r>
            <a:r>
              <a:rPr lang="de-DE" dirty="0"/>
              <a:t>scheint heute in Kamerun das Klima der religiösen Toleranz auf dem Spiel zu stehen. Auch der sezessionistische Krieg in den anglophonen Regionen des Landes trägt zu einer Instrumentalisierung der Religionszugehörigkeiten bei. </a:t>
            </a:r>
          </a:p>
          <a:p>
            <a:pPr marL="0" indent="0">
              <a:buNone/>
            </a:pPr>
            <a:endParaRPr lang="de-AT" dirty="0"/>
          </a:p>
        </p:txBody>
      </p:sp>
    </p:spTree>
    <p:extLst>
      <p:ext uri="{BB962C8B-B14F-4D97-AF65-F5344CB8AC3E}">
        <p14:creationId xmlns:p14="http://schemas.microsoft.com/office/powerpoint/2010/main" val="86479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E73E3-2366-42CA-B81E-5C01793DD4FB}"/>
              </a:ext>
            </a:extLst>
          </p:cNvPr>
          <p:cNvSpPr>
            <a:spLocks noGrp="1"/>
          </p:cNvSpPr>
          <p:nvPr>
            <p:ph type="title"/>
          </p:nvPr>
        </p:nvSpPr>
        <p:spPr>
          <a:xfrm>
            <a:off x="677334" y="609600"/>
            <a:ext cx="8596668" cy="1444668"/>
          </a:xfrm>
        </p:spPr>
        <p:txBody>
          <a:bodyPr>
            <a:normAutofit fontScale="90000"/>
          </a:bodyPr>
          <a:lstStyle/>
          <a:p>
            <a:r>
              <a:rPr lang="de-AT" b="1" dirty="0"/>
              <a:t>Die verschiedenen kulturellen Gruppierungen in Kamerun </a:t>
            </a:r>
            <a:br>
              <a:rPr lang="de-AT" dirty="0"/>
            </a:br>
            <a:endParaRPr lang="de-AT" dirty="0"/>
          </a:p>
        </p:txBody>
      </p:sp>
      <p:sp>
        <p:nvSpPr>
          <p:cNvPr id="3" name="Inhaltsplatzhalter 2">
            <a:extLst>
              <a:ext uri="{FF2B5EF4-FFF2-40B4-BE49-F238E27FC236}">
                <a16:creationId xmlns:a16="http://schemas.microsoft.com/office/drawing/2014/main" id="{8461274E-1474-4CF4-A892-73AF4B84BD61}"/>
              </a:ext>
            </a:extLst>
          </p:cNvPr>
          <p:cNvSpPr>
            <a:spLocks noGrp="1"/>
          </p:cNvSpPr>
          <p:nvPr>
            <p:ph idx="1"/>
          </p:nvPr>
        </p:nvSpPr>
        <p:spPr>
          <a:xfrm>
            <a:off x="413359" y="1823932"/>
            <a:ext cx="8860643" cy="4681329"/>
          </a:xfrm>
        </p:spPr>
        <p:txBody>
          <a:bodyPr>
            <a:normAutofit lnSpcReduction="10000"/>
          </a:bodyPr>
          <a:lstStyle/>
          <a:p>
            <a:r>
              <a:rPr lang="de-AT" b="1" dirty="0"/>
              <a:t>Menschen im Süden:       </a:t>
            </a:r>
            <a:r>
              <a:rPr lang="de-AT" dirty="0"/>
              <a:t>(die südlichen ethnischen Gruppen)</a:t>
            </a:r>
          </a:p>
          <a:p>
            <a:r>
              <a:rPr lang="de-AT" dirty="0"/>
              <a:t>  Die </a:t>
            </a:r>
            <a:r>
              <a:rPr lang="de-AT" b="1" dirty="0" err="1"/>
              <a:t>Pigmies</a:t>
            </a:r>
            <a:r>
              <a:rPr lang="de-AT" dirty="0"/>
              <a:t> </a:t>
            </a:r>
          </a:p>
          <a:p>
            <a:r>
              <a:rPr lang="de-AT" dirty="0"/>
              <a:t>  Die </a:t>
            </a:r>
            <a:r>
              <a:rPr lang="de-AT" b="1" dirty="0"/>
              <a:t>Bantu-</a:t>
            </a:r>
            <a:r>
              <a:rPr lang="de-AT" dirty="0"/>
              <a:t>sprechenden </a:t>
            </a:r>
            <a:r>
              <a:rPr lang="de-AT" b="1" dirty="0"/>
              <a:t>Gruppen</a:t>
            </a:r>
          </a:p>
          <a:p>
            <a:pPr>
              <a:spcBef>
                <a:spcPts val="1800"/>
              </a:spcBef>
            </a:pPr>
            <a:r>
              <a:rPr lang="de-AT" b="1" dirty="0"/>
              <a:t>Menschen im Westen:  (</a:t>
            </a:r>
            <a:r>
              <a:rPr lang="de-AT" dirty="0"/>
              <a:t>die westlichen ethnischen Gruppen)</a:t>
            </a:r>
          </a:p>
          <a:p>
            <a:r>
              <a:rPr lang="de-AT" dirty="0"/>
              <a:t>  Die </a:t>
            </a:r>
            <a:r>
              <a:rPr lang="de-AT" b="1" dirty="0" err="1"/>
              <a:t>Tikar</a:t>
            </a:r>
            <a:endParaRPr lang="de-AT" dirty="0"/>
          </a:p>
          <a:p>
            <a:r>
              <a:rPr lang="de-AT" dirty="0"/>
              <a:t>  Die </a:t>
            </a:r>
            <a:r>
              <a:rPr lang="de-AT" b="1" dirty="0" err="1"/>
              <a:t>Bamoun</a:t>
            </a:r>
            <a:endParaRPr lang="de-AT" dirty="0"/>
          </a:p>
          <a:p>
            <a:r>
              <a:rPr lang="de-AT" dirty="0"/>
              <a:t>  Die </a:t>
            </a:r>
            <a:r>
              <a:rPr lang="de-AT" b="1" dirty="0" err="1"/>
              <a:t>Bamilike</a:t>
            </a:r>
            <a:endParaRPr lang="de-AT" dirty="0"/>
          </a:p>
          <a:p>
            <a:pPr>
              <a:spcBef>
                <a:spcPts val="1800"/>
              </a:spcBef>
            </a:pPr>
            <a:r>
              <a:rPr lang="de-AT" b="1" dirty="0"/>
              <a:t>Menschen im Norden</a:t>
            </a:r>
            <a:r>
              <a:rPr lang="de-AT" dirty="0"/>
              <a:t>: (die nördlichen ethnischen Gruppen)</a:t>
            </a:r>
          </a:p>
          <a:p>
            <a:r>
              <a:rPr lang="de-AT" dirty="0"/>
              <a:t>  Die </a:t>
            </a:r>
            <a:r>
              <a:rPr lang="de-AT" b="1" dirty="0" err="1"/>
              <a:t>Fulani</a:t>
            </a:r>
            <a:endParaRPr lang="de-AT" dirty="0"/>
          </a:p>
          <a:p>
            <a:r>
              <a:rPr lang="de-AT" dirty="0"/>
              <a:t>  Die </a:t>
            </a:r>
            <a:r>
              <a:rPr lang="de-AT" b="1" dirty="0" err="1"/>
              <a:t>Kirdi</a:t>
            </a:r>
            <a:endParaRPr lang="de-AT" dirty="0"/>
          </a:p>
          <a:p>
            <a:r>
              <a:rPr lang="de-AT" dirty="0"/>
              <a:t>  Die </a:t>
            </a:r>
            <a:r>
              <a:rPr lang="de-AT" b="1" dirty="0" err="1"/>
              <a:t>Choa</a:t>
            </a:r>
            <a:endParaRPr lang="de-AT" dirty="0"/>
          </a:p>
          <a:p>
            <a:r>
              <a:rPr lang="de-AT" dirty="0"/>
              <a:t>  Die </a:t>
            </a:r>
            <a:r>
              <a:rPr lang="de-AT" b="1" dirty="0" err="1"/>
              <a:t>Kotoko</a:t>
            </a:r>
            <a:endParaRPr lang="de-AT" dirty="0"/>
          </a:p>
          <a:p>
            <a:endParaRPr lang="de-AT" dirty="0"/>
          </a:p>
          <a:p>
            <a:endParaRPr lang="de-AT" dirty="0"/>
          </a:p>
        </p:txBody>
      </p:sp>
      <p:pic>
        <p:nvPicPr>
          <p:cNvPr id="4098" name="Picture 2" descr="Image result for the cultures in Cameroon. bantu">
            <a:extLst>
              <a:ext uri="{FF2B5EF4-FFF2-40B4-BE49-F238E27FC236}">
                <a16:creationId xmlns:a16="http://schemas.microsoft.com/office/drawing/2014/main" id="{B34ADDAB-8CCB-4CA9-AA7F-B8F590E48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890" y="1145225"/>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he cultures in Cameroon. Tikar">
            <a:extLst>
              <a:ext uri="{FF2B5EF4-FFF2-40B4-BE49-F238E27FC236}">
                <a16:creationId xmlns:a16="http://schemas.microsoft.com/office/drawing/2014/main" id="{197C7506-FB5D-4FE4-A5B2-066C8D5A4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890" y="2928268"/>
            <a:ext cx="2657475" cy="186419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cameroons culture . Kirdi">
            <a:extLst>
              <a:ext uri="{FF2B5EF4-FFF2-40B4-BE49-F238E27FC236}">
                <a16:creationId xmlns:a16="http://schemas.microsoft.com/office/drawing/2014/main" id="{F0908839-6638-4831-B9ED-4B0C0E921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3010" y="4890395"/>
            <a:ext cx="2657475" cy="184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00B44-E1FC-4CE1-914C-EA6F7174D6AB}"/>
              </a:ext>
            </a:extLst>
          </p:cNvPr>
          <p:cNvSpPr>
            <a:spLocks noGrp="1"/>
          </p:cNvSpPr>
          <p:nvPr>
            <p:ph type="title"/>
          </p:nvPr>
        </p:nvSpPr>
        <p:spPr/>
        <p:txBody>
          <a:bodyPr>
            <a:normAutofit fontScale="90000"/>
          </a:bodyPr>
          <a:lstStyle/>
          <a:p>
            <a:r>
              <a:rPr lang="de-AT" b="1" dirty="0"/>
              <a:t>Allgemeine Sprachsituation im Kamerun</a:t>
            </a:r>
            <a:br>
              <a:rPr lang="de-AT" dirty="0"/>
            </a:br>
            <a:endParaRPr lang="de-AT" dirty="0"/>
          </a:p>
        </p:txBody>
      </p:sp>
      <p:sp>
        <p:nvSpPr>
          <p:cNvPr id="3" name="Inhaltsplatzhalter 2">
            <a:extLst>
              <a:ext uri="{FF2B5EF4-FFF2-40B4-BE49-F238E27FC236}">
                <a16:creationId xmlns:a16="http://schemas.microsoft.com/office/drawing/2014/main" id="{353535B8-7BDC-43E6-92D0-9677301861AF}"/>
              </a:ext>
            </a:extLst>
          </p:cNvPr>
          <p:cNvSpPr>
            <a:spLocks noGrp="1"/>
          </p:cNvSpPr>
          <p:nvPr>
            <p:ph idx="1"/>
          </p:nvPr>
        </p:nvSpPr>
        <p:spPr>
          <a:xfrm>
            <a:off x="677334" y="1610139"/>
            <a:ext cx="7947920" cy="4731026"/>
          </a:xfrm>
        </p:spPr>
        <p:txBody>
          <a:bodyPr>
            <a:normAutofit fontScale="92500" lnSpcReduction="10000"/>
          </a:bodyPr>
          <a:lstStyle/>
          <a:p>
            <a:pPr>
              <a:spcBef>
                <a:spcPts val="2400"/>
              </a:spcBef>
            </a:pPr>
            <a:r>
              <a:rPr lang="de-AT" dirty="0"/>
              <a:t>Kameruns </a:t>
            </a:r>
            <a:r>
              <a:rPr lang="de-AT" b="1" dirty="0"/>
              <a:t>Amtssprachen</a:t>
            </a:r>
            <a:r>
              <a:rPr lang="de-AT" dirty="0"/>
              <a:t> sind </a:t>
            </a:r>
            <a:r>
              <a:rPr lang="de-AT" b="1" u="sng" dirty="0"/>
              <a:t>Englisch</a:t>
            </a:r>
            <a:r>
              <a:rPr lang="de-AT" dirty="0"/>
              <a:t> und </a:t>
            </a:r>
            <a:r>
              <a:rPr lang="de-AT" b="1" u="sng" dirty="0"/>
              <a:t>Französisch</a:t>
            </a:r>
            <a:r>
              <a:rPr lang="de-AT" dirty="0"/>
              <a:t>.</a:t>
            </a:r>
          </a:p>
          <a:p>
            <a:pPr>
              <a:spcBef>
                <a:spcPts val="2400"/>
              </a:spcBef>
            </a:pPr>
            <a:r>
              <a:rPr lang="de-AT" dirty="0"/>
              <a:t>Als Fremdsprache wird in einigen Schulen </a:t>
            </a:r>
            <a:r>
              <a:rPr lang="de-AT" u="sng" dirty="0"/>
              <a:t>Spanisch</a:t>
            </a:r>
            <a:r>
              <a:rPr lang="de-AT" dirty="0"/>
              <a:t> und </a:t>
            </a:r>
            <a:r>
              <a:rPr lang="de-AT" u="sng" dirty="0"/>
              <a:t>Deutsch</a:t>
            </a:r>
            <a:r>
              <a:rPr lang="de-AT" dirty="0"/>
              <a:t> gelehrt. </a:t>
            </a:r>
          </a:p>
          <a:p>
            <a:pPr>
              <a:spcBef>
                <a:spcPts val="2400"/>
              </a:spcBef>
            </a:pPr>
            <a:r>
              <a:rPr lang="de-AT" dirty="0"/>
              <a:t>Neben diesen Sprachen werden in Kamerun fast </a:t>
            </a:r>
            <a:r>
              <a:rPr lang="de-AT" b="1" dirty="0"/>
              <a:t>280</a:t>
            </a:r>
            <a:r>
              <a:rPr lang="de-AT" dirty="0"/>
              <a:t> afrikanische Sprachen und Dialekte gesprochen. </a:t>
            </a:r>
            <a:br>
              <a:rPr lang="de-AT" dirty="0"/>
            </a:br>
            <a:r>
              <a:rPr lang="de-AT" dirty="0"/>
              <a:t>Wie z.B.: </a:t>
            </a:r>
            <a:r>
              <a:rPr lang="de-AT" dirty="0" err="1"/>
              <a:t>Nkwen</a:t>
            </a:r>
            <a:r>
              <a:rPr lang="de-AT" dirty="0"/>
              <a:t>, </a:t>
            </a:r>
            <a:r>
              <a:rPr lang="de-AT" dirty="0" err="1"/>
              <a:t>Bamilike</a:t>
            </a:r>
            <a:r>
              <a:rPr lang="de-AT" dirty="0"/>
              <a:t>, </a:t>
            </a:r>
            <a:r>
              <a:rPr lang="de-AT" dirty="0" err="1"/>
              <a:t>Kom</a:t>
            </a:r>
            <a:r>
              <a:rPr lang="de-AT" dirty="0"/>
              <a:t>, </a:t>
            </a:r>
            <a:r>
              <a:rPr lang="de-AT" dirty="0" err="1"/>
              <a:t>Banso</a:t>
            </a:r>
            <a:r>
              <a:rPr lang="de-AT" dirty="0"/>
              <a:t>, </a:t>
            </a:r>
            <a:r>
              <a:rPr lang="de-AT" dirty="0" err="1"/>
              <a:t>Bamoun</a:t>
            </a:r>
            <a:r>
              <a:rPr lang="de-AT" dirty="0"/>
              <a:t>, </a:t>
            </a:r>
            <a:r>
              <a:rPr lang="de-AT" dirty="0" err="1"/>
              <a:t>Bafut</a:t>
            </a:r>
            <a:r>
              <a:rPr lang="de-AT" dirty="0"/>
              <a:t>,  Bali, </a:t>
            </a:r>
            <a:r>
              <a:rPr lang="de-AT" dirty="0" err="1"/>
              <a:t>Bakweri</a:t>
            </a:r>
            <a:r>
              <a:rPr lang="de-AT" dirty="0"/>
              <a:t>,</a:t>
            </a:r>
            <a:br>
              <a:rPr lang="de-AT" dirty="0"/>
            </a:br>
            <a:r>
              <a:rPr lang="de-AT" dirty="0"/>
              <a:t>               </a:t>
            </a:r>
            <a:r>
              <a:rPr lang="de-AT" dirty="0" err="1"/>
              <a:t>Balondo</a:t>
            </a:r>
            <a:r>
              <a:rPr lang="de-AT" dirty="0"/>
              <a:t>, </a:t>
            </a:r>
            <a:r>
              <a:rPr lang="de-AT" dirty="0" err="1"/>
              <a:t>Bangwa</a:t>
            </a:r>
            <a:r>
              <a:rPr lang="de-AT" dirty="0"/>
              <a:t>, </a:t>
            </a:r>
            <a:r>
              <a:rPr lang="de-AT" dirty="0" err="1"/>
              <a:t>Bakundu</a:t>
            </a:r>
            <a:r>
              <a:rPr lang="de-AT" dirty="0"/>
              <a:t>, Arabisch </a:t>
            </a:r>
            <a:br>
              <a:rPr lang="de-AT" dirty="0"/>
            </a:br>
            <a:r>
              <a:rPr lang="de-AT" dirty="0"/>
              <a:t>               und noch eine Vielzahl anderer.</a:t>
            </a:r>
          </a:p>
          <a:p>
            <a:pPr marL="0" indent="0">
              <a:spcBef>
                <a:spcPts val="3000"/>
              </a:spcBef>
              <a:buNone/>
            </a:pPr>
            <a:r>
              <a:rPr lang="de-AT" dirty="0"/>
              <a:t>Im Großen und Ganzen spricht man</a:t>
            </a:r>
          </a:p>
          <a:p>
            <a:pPr>
              <a:spcBef>
                <a:spcPts val="3000"/>
              </a:spcBef>
            </a:pPr>
            <a:r>
              <a:rPr lang="de-AT" b="1" dirty="0"/>
              <a:t>im Süden </a:t>
            </a:r>
            <a:r>
              <a:rPr lang="de-AT" dirty="0"/>
              <a:t>des Landes die Sprachen der </a:t>
            </a:r>
            <a:r>
              <a:rPr lang="de-AT" b="1" dirty="0"/>
              <a:t>Semi-Bantu</a:t>
            </a:r>
            <a:r>
              <a:rPr lang="de-AT" dirty="0"/>
              <a:t>, der </a:t>
            </a:r>
            <a:r>
              <a:rPr lang="de-AT" b="1" dirty="0" err="1"/>
              <a:t>Ewondo</a:t>
            </a:r>
            <a:r>
              <a:rPr lang="de-AT" dirty="0"/>
              <a:t> und der </a:t>
            </a:r>
            <a:r>
              <a:rPr lang="de-AT" b="1" dirty="0"/>
              <a:t>Fang</a:t>
            </a:r>
            <a:r>
              <a:rPr lang="de-AT" dirty="0"/>
              <a:t>, </a:t>
            </a:r>
          </a:p>
          <a:p>
            <a:pPr>
              <a:spcBef>
                <a:spcPts val="3000"/>
              </a:spcBef>
            </a:pPr>
            <a:r>
              <a:rPr lang="de-AT" dirty="0"/>
              <a:t>während man </a:t>
            </a:r>
            <a:r>
              <a:rPr lang="de-AT" b="1" dirty="0"/>
              <a:t>im Norden </a:t>
            </a:r>
            <a:r>
              <a:rPr lang="de-AT" dirty="0"/>
              <a:t>die Sprachen der </a:t>
            </a:r>
            <a:r>
              <a:rPr lang="de-AT" b="1" dirty="0" err="1"/>
              <a:t>Fulani</a:t>
            </a:r>
            <a:r>
              <a:rPr lang="de-AT" b="1" dirty="0"/>
              <a:t> s</a:t>
            </a:r>
            <a:r>
              <a:rPr lang="de-AT" dirty="0"/>
              <a:t>owie </a:t>
            </a:r>
            <a:r>
              <a:rPr lang="de-AT" b="1" i="1" dirty="0"/>
              <a:t>Adamawa</a:t>
            </a:r>
            <a:r>
              <a:rPr lang="de-AT" dirty="0"/>
              <a:t> und </a:t>
            </a:r>
            <a:r>
              <a:rPr lang="de-AT" b="1" i="1" dirty="0" err="1"/>
              <a:t>Chadic</a:t>
            </a:r>
            <a:r>
              <a:rPr lang="de-AT" dirty="0"/>
              <a:t> spricht</a:t>
            </a:r>
          </a:p>
        </p:txBody>
      </p:sp>
      <p:pic>
        <p:nvPicPr>
          <p:cNvPr id="5122" name="Picture 2" descr="Image result for cameroon linguistic division">
            <a:extLst>
              <a:ext uri="{FF2B5EF4-FFF2-40B4-BE49-F238E27FC236}">
                <a16:creationId xmlns:a16="http://schemas.microsoft.com/office/drawing/2014/main" id="{63D831D3-AC95-4A38-9D3B-E07A75CA0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017" y="1610139"/>
            <a:ext cx="3346066" cy="473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56483-F352-484A-BAE2-CDA3D8245345}"/>
              </a:ext>
            </a:extLst>
          </p:cNvPr>
          <p:cNvSpPr>
            <a:spLocks noGrp="1"/>
          </p:cNvSpPr>
          <p:nvPr>
            <p:ph type="title"/>
          </p:nvPr>
        </p:nvSpPr>
        <p:spPr/>
        <p:txBody>
          <a:bodyPr>
            <a:normAutofit fontScale="90000"/>
          </a:bodyPr>
          <a:lstStyle/>
          <a:p>
            <a:pPr lvl="0"/>
            <a:r>
              <a:rPr lang="de-AT" b="1" dirty="0"/>
              <a:t>Die verschiedenen Religionen im Kamerun</a:t>
            </a:r>
            <a:br>
              <a:rPr lang="de-AT" dirty="0"/>
            </a:br>
            <a:r>
              <a:rPr lang="de-AT" dirty="0"/>
              <a:t> </a:t>
            </a:r>
            <a:br>
              <a:rPr lang="de-AT" dirty="0"/>
            </a:br>
            <a:endParaRPr lang="de-AT" dirty="0"/>
          </a:p>
        </p:txBody>
      </p:sp>
      <p:sp>
        <p:nvSpPr>
          <p:cNvPr id="3" name="Inhaltsplatzhalter 2">
            <a:extLst>
              <a:ext uri="{FF2B5EF4-FFF2-40B4-BE49-F238E27FC236}">
                <a16:creationId xmlns:a16="http://schemas.microsoft.com/office/drawing/2014/main" id="{583B47F2-A282-4ACD-A2E6-27CFD6467E28}"/>
              </a:ext>
            </a:extLst>
          </p:cNvPr>
          <p:cNvSpPr>
            <a:spLocks noGrp="1"/>
          </p:cNvSpPr>
          <p:nvPr>
            <p:ph idx="1"/>
          </p:nvPr>
        </p:nvSpPr>
        <p:spPr/>
        <p:txBody>
          <a:bodyPr>
            <a:normAutofit/>
          </a:bodyPr>
          <a:lstStyle/>
          <a:p>
            <a:pPr marL="0" indent="0">
              <a:buNone/>
            </a:pPr>
            <a:r>
              <a:rPr lang="de-AT" sz="2400" dirty="0"/>
              <a:t>Kamerun ist ein Kreuzungspunkt zwischen </a:t>
            </a:r>
          </a:p>
          <a:p>
            <a:pPr>
              <a:spcBef>
                <a:spcPts val="1800"/>
              </a:spcBef>
            </a:pPr>
            <a:r>
              <a:rPr lang="de-AT" sz="2400" dirty="0"/>
              <a:t>Christentum (</a:t>
            </a:r>
            <a:r>
              <a:rPr lang="de-DE" sz="2400" dirty="0"/>
              <a:t>70 %)</a:t>
            </a:r>
            <a:endParaRPr lang="de-AT" sz="2400" dirty="0"/>
          </a:p>
          <a:p>
            <a:r>
              <a:rPr lang="de-AT" sz="2400" dirty="0"/>
              <a:t>Islam (</a:t>
            </a:r>
            <a:r>
              <a:rPr lang="de-DE" sz="2400" dirty="0"/>
              <a:t>20 %)</a:t>
            </a:r>
            <a:endParaRPr lang="de-AT" sz="2400" dirty="0"/>
          </a:p>
          <a:p>
            <a:r>
              <a:rPr lang="de-AT" sz="2400" dirty="0"/>
              <a:t>traditionellen afrikanischen Religionen (</a:t>
            </a:r>
            <a:r>
              <a:rPr lang="de-DE" sz="2400" dirty="0"/>
              <a:t>10 %)</a:t>
            </a:r>
            <a:endParaRPr lang="de-AT" sz="2400" dirty="0"/>
          </a:p>
          <a:p>
            <a:r>
              <a:rPr lang="de-AT" sz="2400" dirty="0"/>
              <a:t>Außerdem gibt es die orientalischen Religionen der Hindus und der Buddhisten, die im Kamerun leben und arbeiten</a:t>
            </a:r>
          </a:p>
          <a:p>
            <a:endParaRPr lang="de-AT" dirty="0"/>
          </a:p>
        </p:txBody>
      </p:sp>
    </p:spTree>
    <p:extLst>
      <p:ext uri="{BB962C8B-B14F-4D97-AF65-F5344CB8AC3E}">
        <p14:creationId xmlns:p14="http://schemas.microsoft.com/office/powerpoint/2010/main" val="99619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60C73-DE0B-4330-AE65-6014641B3727}"/>
              </a:ext>
            </a:extLst>
          </p:cNvPr>
          <p:cNvSpPr>
            <a:spLocks noGrp="1"/>
          </p:cNvSpPr>
          <p:nvPr>
            <p:ph type="title"/>
          </p:nvPr>
        </p:nvSpPr>
        <p:spPr/>
        <p:txBody>
          <a:bodyPr/>
          <a:lstStyle/>
          <a:p>
            <a:r>
              <a:rPr lang="de-AT" b="1" dirty="0"/>
              <a:t>Christliche Religionen</a:t>
            </a:r>
            <a:br>
              <a:rPr lang="de-AT" dirty="0"/>
            </a:br>
            <a:endParaRPr lang="de-AT" dirty="0"/>
          </a:p>
        </p:txBody>
      </p:sp>
      <p:sp>
        <p:nvSpPr>
          <p:cNvPr id="3" name="Inhaltsplatzhalter 2">
            <a:extLst>
              <a:ext uri="{FF2B5EF4-FFF2-40B4-BE49-F238E27FC236}">
                <a16:creationId xmlns:a16="http://schemas.microsoft.com/office/drawing/2014/main" id="{F2FF611B-4FF1-4524-9E0B-3AC1FB709FA2}"/>
              </a:ext>
            </a:extLst>
          </p:cNvPr>
          <p:cNvSpPr>
            <a:spLocks noGrp="1"/>
          </p:cNvSpPr>
          <p:nvPr>
            <p:ph idx="1"/>
          </p:nvPr>
        </p:nvSpPr>
        <p:spPr>
          <a:xfrm>
            <a:off x="677334" y="1842536"/>
            <a:ext cx="8596668" cy="4190516"/>
          </a:xfrm>
        </p:spPr>
        <p:txBody>
          <a:bodyPr>
            <a:normAutofit lnSpcReduction="10000"/>
          </a:bodyPr>
          <a:lstStyle/>
          <a:p>
            <a:r>
              <a:rPr lang="de-AT" sz="2400" dirty="0"/>
              <a:t>Katholische Kirche </a:t>
            </a:r>
          </a:p>
          <a:p>
            <a:r>
              <a:rPr lang="de-AT" sz="2400" dirty="0"/>
              <a:t>EPE (</a:t>
            </a:r>
            <a:r>
              <a:rPr lang="de-AT" sz="2400" dirty="0" err="1"/>
              <a:t>Eglise</a:t>
            </a:r>
            <a:r>
              <a:rPr lang="de-AT" sz="2400" dirty="0"/>
              <a:t> </a:t>
            </a:r>
            <a:r>
              <a:rPr lang="de-AT" sz="2400" dirty="0" err="1"/>
              <a:t>Presbyterienne</a:t>
            </a:r>
            <a:r>
              <a:rPr lang="de-AT" sz="2400" dirty="0"/>
              <a:t> </a:t>
            </a:r>
            <a:r>
              <a:rPr lang="de-AT" sz="2400" dirty="0" err="1"/>
              <a:t>Camerounaise</a:t>
            </a:r>
            <a:r>
              <a:rPr lang="de-AT" sz="2400" dirty="0"/>
              <a:t>) </a:t>
            </a:r>
          </a:p>
          <a:p>
            <a:r>
              <a:rPr lang="de-AT" sz="2400" dirty="0"/>
              <a:t>PCC (Presbyterianische Kirche von Kamerun)</a:t>
            </a:r>
          </a:p>
          <a:p>
            <a:r>
              <a:rPr lang="de-AT" sz="2400" dirty="0"/>
              <a:t>EEC (</a:t>
            </a:r>
            <a:r>
              <a:rPr lang="de-AT" sz="2400" dirty="0" err="1"/>
              <a:t>Eglise</a:t>
            </a:r>
            <a:r>
              <a:rPr lang="de-AT" sz="2400" dirty="0"/>
              <a:t> </a:t>
            </a:r>
            <a:r>
              <a:rPr lang="de-AT" sz="2400" dirty="0" err="1"/>
              <a:t>Evangelique</a:t>
            </a:r>
            <a:r>
              <a:rPr lang="de-AT" sz="2400" dirty="0"/>
              <a:t> </a:t>
            </a:r>
            <a:r>
              <a:rPr lang="de-AT" sz="2400" dirty="0" err="1"/>
              <a:t>Camerounaise</a:t>
            </a:r>
            <a:r>
              <a:rPr lang="de-AT" sz="2400" dirty="0"/>
              <a:t>)</a:t>
            </a:r>
          </a:p>
          <a:p>
            <a:r>
              <a:rPr lang="de-AT" sz="2400" dirty="0"/>
              <a:t>UEBC (</a:t>
            </a:r>
            <a:r>
              <a:rPr lang="de-AT" sz="2400" dirty="0" err="1"/>
              <a:t>Camerounaise</a:t>
            </a:r>
            <a:r>
              <a:rPr lang="de-AT" sz="2400" dirty="0"/>
              <a:t> von Union des </a:t>
            </a:r>
            <a:r>
              <a:rPr lang="de-AT" sz="2400" dirty="0" err="1"/>
              <a:t>Eglises</a:t>
            </a:r>
            <a:r>
              <a:rPr lang="de-AT" sz="2400" dirty="0"/>
              <a:t> Baptiste)</a:t>
            </a:r>
          </a:p>
          <a:p>
            <a:r>
              <a:rPr lang="de-AT" sz="2400" dirty="0"/>
              <a:t>„Born-</a:t>
            </a:r>
            <a:r>
              <a:rPr lang="de-AT" sz="2400" dirty="0" err="1"/>
              <a:t>again</a:t>
            </a:r>
            <a:r>
              <a:rPr lang="de-AT" sz="2400" dirty="0"/>
              <a:t> </a:t>
            </a:r>
            <a:r>
              <a:rPr lang="de-AT" sz="2400" dirty="0" err="1"/>
              <a:t>Churches</a:t>
            </a:r>
            <a:r>
              <a:rPr lang="de-AT" sz="2400" dirty="0"/>
              <a:t>“ </a:t>
            </a:r>
          </a:p>
          <a:p>
            <a:r>
              <a:rPr lang="de-AT" sz="2400" dirty="0"/>
              <a:t>Die apostolische Kirche</a:t>
            </a:r>
          </a:p>
          <a:p>
            <a:r>
              <a:rPr lang="de-AT" sz="2400" dirty="0" err="1"/>
              <a:t>Full</a:t>
            </a:r>
            <a:r>
              <a:rPr lang="de-AT" sz="2400" dirty="0"/>
              <a:t> Gospel Church</a:t>
            </a:r>
          </a:p>
          <a:p>
            <a:r>
              <a:rPr lang="de-AT" sz="2400" dirty="0"/>
              <a:t>Pfingstgemeinde </a:t>
            </a:r>
          </a:p>
          <a:p>
            <a:pPr marL="0" indent="0">
              <a:buNone/>
            </a:pPr>
            <a:endParaRPr lang="de-AT" dirty="0"/>
          </a:p>
        </p:txBody>
      </p:sp>
    </p:spTree>
    <p:extLst>
      <p:ext uri="{BB962C8B-B14F-4D97-AF65-F5344CB8AC3E}">
        <p14:creationId xmlns:p14="http://schemas.microsoft.com/office/powerpoint/2010/main" val="126160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387B404-AD85-473B-A5C5-065A78720B4C}"/>
              </a:ext>
            </a:extLst>
          </p:cNvPr>
          <p:cNvSpPr>
            <a:spLocks noGrp="1"/>
          </p:cNvSpPr>
          <p:nvPr>
            <p:ph idx="1"/>
          </p:nvPr>
        </p:nvSpPr>
        <p:spPr>
          <a:xfrm>
            <a:off x="786580" y="1573161"/>
            <a:ext cx="8487421" cy="4468202"/>
          </a:xfrm>
        </p:spPr>
        <p:txBody>
          <a:bodyPr>
            <a:normAutofit/>
          </a:bodyPr>
          <a:lstStyle/>
          <a:p>
            <a:pPr>
              <a:lnSpc>
                <a:spcPct val="150000"/>
              </a:lnSpc>
            </a:pPr>
            <a:r>
              <a:rPr lang="de-AT" dirty="0"/>
              <a:t>Die Unterschiede in Bezug auf </a:t>
            </a:r>
            <a:r>
              <a:rPr lang="de-AT" b="1" dirty="0"/>
              <a:t>Herkunft</a:t>
            </a:r>
            <a:r>
              <a:rPr lang="de-AT" dirty="0"/>
              <a:t>, theologische </a:t>
            </a:r>
            <a:r>
              <a:rPr lang="de-AT" b="1" dirty="0"/>
              <a:t>Konzeption</a:t>
            </a:r>
            <a:r>
              <a:rPr lang="de-AT" dirty="0"/>
              <a:t> und </a:t>
            </a:r>
            <a:r>
              <a:rPr lang="de-AT" b="1" dirty="0"/>
              <a:t>evangelische Aktivitäten</a:t>
            </a:r>
            <a:r>
              <a:rPr lang="de-AT" dirty="0"/>
              <a:t> der Kirchen in Kamerun machen es </a:t>
            </a:r>
            <a:r>
              <a:rPr lang="de-AT" u="sng" dirty="0"/>
              <a:t>sehr schwierig</a:t>
            </a:r>
            <a:r>
              <a:rPr lang="de-AT" dirty="0"/>
              <a:t>, einen wirksamen Dialog zu führen.  Es ist daher klar, dass heute die Bemühungen der Kirche um einen </a:t>
            </a:r>
            <a:r>
              <a:rPr lang="de-AT" b="1" dirty="0"/>
              <a:t>ökumenischen Dialog mit Protestanten und Pfingstkirchen </a:t>
            </a:r>
            <a:r>
              <a:rPr lang="de-AT" dirty="0"/>
              <a:t>ein </a:t>
            </a:r>
            <a:r>
              <a:rPr lang="de-AT" b="1" dirty="0"/>
              <a:t>komplexes und kompliziert</a:t>
            </a:r>
            <a:r>
              <a:rPr lang="de-AT" dirty="0"/>
              <a:t>es Thema bleibt. </a:t>
            </a:r>
          </a:p>
          <a:p>
            <a:pPr>
              <a:lnSpc>
                <a:spcPct val="150000"/>
              </a:lnSpc>
            </a:pPr>
            <a:r>
              <a:rPr lang="de-AT" b="1" dirty="0"/>
              <a:t>Interne Führungskämpfe </a:t>
            </a:r>
            <a:r>
              <a:rPr lang="de-AT" dirty="0"/>
              <a:t>in einigen Kirchen und die </a:t>
            </a:r>
            <a:r>
              <a:rPr lang="de-AT" b="1" dirty="0"/>
              <a:t>unterschiedlichen Orientierungen ihrer Aktivitäten und Ziele </a:t>
            </a:r>
            <a:r>
              <a:rPr lang="de-AT" dirty="0"/>
              <a:t>erschweren ebenfalls den Dialog.  </a:t>
            </a:r>
          </a:p>
          <a:p>
            <a:pPr>
              <a:lnSpc>
                <a:spcPct val="150000"/>
              </a:lnSpc>
            </a:pPr>
            <a:r>
              <a:rPr lang="de-AT" dirty="0"/>
              <a:t>Die Frage ist: Wer trifft eine Entscheidung in ökumenischen Fragen und in wessen Namen, wenn der Zusammenhalt nicht gegeben ist?</a:t>
            </a:r>
          </a:p>
        </p:txBody>
      </p:sp>
      <p:sp>
        <p:nvSpPr>
          <p:cNvPr id="2" name="Textfeld 1">
            <a:extLst>
              <a:ext uri="{FF2B5EF4-FFF2-40B4-BE49-F238E27FC236}">
                <a16:creationId xmlns:a16="http://schemas.microsoft.com/office/drawing/2014/main" id="{4FBAC2C1-E988-4B6D-8A69-F72F0EDBB847}"/>
              </a:ext>
            </a:extLst>
          </p:cNvPr>
          <p:cNvSpPr txBox="1"/>
          <p:nvPr/>
        </p:nvSpPr>
        <p:spPr>
          <a:xfrm>
            <a:off x="1061885" y="393290"/>
            <a:ext cx="5909186" cy="646331"/>
          </a:xfrm>
          <a:prstGeom prst="rect">
            <a:avLst/>
          </a:prstGeom>
          <a:noFill/>
        </p:spPr>
        <p:txBody>
          <a:bodyPr wrap="square" rtlCol="0">
            <a:spAutoFit/>
          </a:bodyPr>
          <a:lstStyle/>
          <a:p>
            <a:r>
              <a:rPr lang="de-AT" sz="3600" b="1" dirty="0">
                <a:solidFill>
                  <a:srgbClr val="90C226"/>
                </a:solidFill>
                <a:ea typeface="+mj-ea"/>
                <a:cs typeface="+mj-cs"/>
              </a:rPr>
              <a:t>Der ökumenische Dialog</a:t>
            </a:r>
            <a:endParaRPr lang="de-AT" b="1" dirty="0"/>
          </a:p>
        </p:txBody>
      </p:sp>
    </p:spTree>
    <p:extLst>
      <p:ext uri="{BB962C8B-B14F-4D97-AF65-F5344CB8AC3E}">
        <p14:creationId xmlns:p14="http://schemas.microsoft.com/office/powerpoint/2010/main" val="2353300292"/>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2388</Words>
  <Application>Microsoft Office PowerPoint</Application>
  <PresentationFormat>Widescreen</PresentationFormat>
  <Paragraphs>125</Paragraphs>
  <Slides>28</Slides>
  <Notes>0</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Facette</vt:lpstr>
      <vt:lpstr>Interkultureller und interreligiöser Dialog im Kamerun </vt:lpstr>
      <vt:lpstr>Kamerun </vt:lpstr>
      <vt:lpstr>Kreuzungspunkt Kamerun</vt:lpstr>
      <vt:lpstr>Das Thema  </vt:lpstr>
      <vt:lpstr>Die verschiedenen kulturellen Gruppierungen in Kamerun  </vt:lpstr>
      <vt:lpstr>Allgemeine Sprachsituation im Kamerun </vt:lpstr>
      <vt:lpstr>Die verschiedenen Religionen im Kamerun   </vt:lpstr>
      <vt:lpstr>Christliche Religionen </vt:lpstr>
      <vt:lpstr>PowerPoint Presentation</vt:lpstr>
      <vt:lpstr>Herausforderung Zusammenleben</vt:lpstr>
      <vt:lpstr>Heutige Konfliktsituationen in der Gesellschaft Kameruns</vt:lpstr>
      <vt:lpstr>Zunahme fundamentalistisch orientierter muslimischer Gruppen</vt:lpstr>
      <vt:lpstr>Christentum im Norden</vt:lpstr>
      <vt:lpstr>Der sezessionistische Krieg in den anglophonen Regionen des Landes  </vt:lpstr>
      <vt:lpstr>Dies hat sich auch drastisch auf die Systeme der Bildung, der Wirtschaft und der Politik des Landes ausgewirkt. Die Bedingungen für gefährdete Kinder und Familien haben sich durch Massenschließungen von Schulen, den Ausbruch von Krankheiten und die sozioökonomischen Folgen der Covid-19-Pandemie verschlimmert.</vt:lpstr>
      <vt:lpstr>Besuch von Kardinal Pietro Parolin</vt:lpstr>
      <vt:lpstr>Präsidentschaftswahlen im Oktober 2018 und ihre Folgen </vt:lpstr>
      <vt:lpstr>Welche Faktoren gibt es, die das Gelingen des Zusammenlebens im heutigen Kamerun fördern können?   Die im Folgenden angeführten Fakten können helfen einen Ausweg zu finden.</vt:lpstr>
      <vt:lpstr>Interkulturelle Ebene. Faktoren für einen gelungenen interkulturellen Dialog</vt:lpstr>
      <vt:lpstr>Ein wahrer und offener integrativer Dialog </vt:lpstr>
      <vt:lpstr>Der Respekt vor dem menschlichen Leben </vt:lpstr>
      <vt:lpstr>Interreligiöse Ebene.  Faktoren für einen gelungenen Interreligiösen Dialog</vt:lpstr>
      <vt:lpstr>Jeder Gläubige sollte die grundlegenden Elemente seiner Religion gut beherrschen</vt:lpstr>
      <vt:lpstr>Die Kirchen in Kamerun müssen die Botschaft des Friedens predigen    </vt:lpstr>
      <vt:lpstr>Die Kirchen müssen soziale Ungerechtigkeiten mit einer (gemeinsamen) Stimme verurteilen   </vt:lpstr>
      <vt:lpstr>Der Respekt für den Standpunkt anderer ohne Abwertung </vt:lpstr>
      <vt:lpstr>Respekt für die kulturellen Werte derer, die die Kirche evangelisiert </vt:lpstr>
      <vt:lpstr>     Danke für Ihre    Aufmerksamkeit!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Interkultureller und interreligiöser Dialog im Kamerun</dc:title>
  <dc:creator>azongwa</dc:creator>
  <cp:lastModifiedBy>Funwie Gerald</cp:lastModifiedBy>
  <cp:revision>77</cp:revision>
  <dcterms:created xsi:type="dcterms:W3CDTF">2021-02-16T12:52:15Z</dcterms:created>
  <dcterms:modified xsi:type="dcterms:W3CDTF">2021-02-20T15:58:26Z</dcterms:modified>
</cp:coreProperties>
</file>